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9" r:id="rId1"/>
  </p:sldMasterIdLst>
  <p:notesMasterIdLst>
    <p:notesMasterId r:id="rId19"/>
  </p:notesMasterIdLst>
  <p:handoutMasterIdLst>
    <p:handoutMasterId r:id="rId20"/>
  </p:handoutMasterIdLst>
  <p:sldIdLst>
    <p:sldId id="282" r:id="rId2"/>
    <p:sldId id="256" r:id="rId3"/>
    <p:sldId id="257" r:id="rId4"/>
    <p:sldId id="281" r:id="rId5"/>
    <p:sldId id="259" r:id="rId6"/>
    <p:sldId id="260" r:id="rId7"/>
    <p:sldId id="261" r:id="rId8"/>
    <p:sldId id="262" r:id="rId9"/>
    <p:sldId id="264" r:id="rId10"/>
    <p:sldId id="265" r:id="rId11"/>
    <p:sldId id="267" r:id="rId12"/>
    <p:sldId id="269" r:id="rId13"/>
    <p:sldId id="271" r:id="rId14"/>
    <p:sldId id="272" r:id="rId15"/>
    <p:sldId id="274" r:id="rId16"/>
    <p:sldId id="273" r:id="rId17"/>
    <p:sldId id="287"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Port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284B"/>
    <a:srgbClr val="5078C8"/>
    <a:srgbClr val="66CCCC"/>
    <a:srgbClr val="000201"/>
    <a:srgbClr val="5078BD"/>
    <a:srgbClr val="5078E6"/>
    <a:srgbClr val="5999E5"/>
    <a:srgbClr val="00ADDC"/>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77F52C-BAA3-48F3-89A5-CD67E574E18C}">
  <a:tblStyle styleId="{A277F52C-BAA3-48F3-89A5-CD67E574E18C}" styleName="Table_0"/>
  <a:tblStyle styleId="{6DB49634-B165-4119-896B-BADB6994C0BD}" styleName="Table_1">
    <a:wholeTbl>
      <a:tcStyle>
        <a:tcBdr>
          <a:left>
            <a:ln cap="flat" cmpd="sng">
              <a:solidFill>
                <a:srgbClr val="000000"/>
              </a:solidFill>
              <a:prstDash val="solid"/>
              <a:round/>
              <a:headEnd type="none" w="med" len="med"/>
              <a:tailEnd type="none" w="med" len="med"/>
            </a:ln>
          </a:left>
          <a:right>
            <a:ln cap="flat" cmpd="sng">
              <a:solidFill>
                <a:srgbClr val="000000"/>
              </a:solidFill>
              <a:prstDash val="solid"/>
              <a:round/>
              <a:headEnd type="none" w="med" len="med"/>
              <a:tailEnd type="none" w="med" len="med"/>
            </a:ln>
          </a:right>
          <a:top>
            <a:ln cap="flat" cmpd="sng">
              <a:solidFill>
                <a:srgbClr val="000000"/>
              </a:solidFill>
              <a:prstDash val="solid"/>
              <a:round/>
              <a:headEnd type="none" w="med" len="med"/>
              <a:tailEnd type="none" w="med" len="med"/>
            </a:ln>
          </a:top>
          <a:bottom>
            <a:ln cap="flat" cmpd="sng">
              <a:solidFill>
                <a:srgbClr val="000000"/>
              </a:solidFill>
              <a:prstDash val="solid"/>
              <a:round/>
              <a:headEnd type="none" w="med" len="med"/>
              <a:tailEnd type="none" w="med" len="med"/>
            </a:ln>
          </a:bottom>
          <a:insideH>
            <a:ln cap="flat" cmpd="sng">
              <a:solidFill>
                <a:srgbClr val="000000"/>
              </a:solidFill>
              <a:prstDash val="solid"/>
              <a:round/>
              <a:headEnd type="none" w="med" len="med"/>
              <a:tailEnd type="none" w="med" len="med"/>
            </a:ln>
          </a:insideH>
          <a:insideV>
            <a:ln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1"/>
    <p:restoredTop sz="84380" autoAdjust="0"/>
  </p:normalViewPr>
  <p:slideViewPr>
    <p:cSldViewPr snapToGrid="0" snapToObjects="1">
      <p:cViewPr varScale="1">
        <p:scale>
          <a:sx n="181" d="100"/>
          <a:sy n="181" d="100"/>
        </p:scale>
        <p:origin x="1216"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3460A6-2FB1-3949-AD0C-5EA9CC78219F}" type="datetimeFigureOut">
              <a:rPr lang="en-US" smtClean="0"/>
              <a:t>8/28/2019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7DB0CA-8B57-3D4F-9407-F2B287E663A4}" type="slidenum">
              <a:rPr lang="en-US" smtClean="0"/>
              <a:t>‹#›</a:t>
            </a:fld>
            <a:endParaRPr lang="en-US"/>
          </a:p>
        </p:txBody>
      </p:sp>
    </p:spTree>
    <p:extLst>
      <p:ext uri="{BB962C8B-B14F-4D97-AF65-F5344CB8AC3E}">
        <p14:creationId xmlns:p14="http://schemas.microsoft.com/office/powerpoint/2010/main" val="3094268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88095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DMcmrP-BWG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dirty="0"/>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99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Image source:</a:t>
            </a:r>
          </a:p>
          <a:p>
            <a:pPr lvl="0" rtl="0">
              <a:spcBef>
                <a:spcPts val="0"/>
              </a:spcBef>
              <a:buSzPct val="25000"/>
              <a:buNone/>
            </a:pPr>
            <a:r>
              <a:rPr lang="en-US" dirty="0" err="1"/>
              <a:t>science.education.nih.gov</a:t>
            </a:r>
            <a:endParaRPr lang="en-US" dirty="0"/>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63" name="Shape 16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313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1" i="0" u="none" strike="noStrike" cap="none" dirty="0">
                <a:solidFill>
                  <a:schemeClr val="dk1"/>
                </a:solidFill>
                <a:latin typeface="Calibri"/>
                <a:ea typeface="Calibri"/>
                <a:cs typeface="Calibri"/>
                <a:sym typeface="Calibri"/>
              </a:rPr>
              <a:t>Instructor Notes:</a:t>
            </a:r>
          </a:p>
          <a:p>
            <a:pPr marL="0" marR="0" lvl="0" indent="0" algn="l" rtl="0">
              <a:spcBef>
                <a:spcPts val="0"/>
              </a:spcBef>
              <a:buClr>
                <a:schemeClr val="dk1"/>
              </a:buClr>
              <a:buSzPct val="25000"/>
              <a:buFont typeface="Arial"/>
              <a:buNone/>
            </a:pPr>
            <a:r>
              <a:rPr lang="en-US" sz="1200" b="0" i="0" u="none" strike="noStrike" cap="none" dirty="0">
                <a:solidFill>
                  <a:schemeClr val="dk1"/>
                </a:solidFill>
                <a:latin typeface="Calibri"/>
                <a:ea typeface="Calibri"/>
                <a:cs typeface="Calibri"/>
                <a:sym typeface="Calibri"/>
              </a:rPr>
              <a:t>Emphasize that even when we take prescription opioid drugs correctly, we are still altering the messaging process in the brain; the opiate acts on certain neurotransmitters to increase pain relief and block pain signals. In other words, the opioid prevents the pain message from reaching the brain; because we are not conscious of the pain, we do not experience it.</a:t>
            </a:r>
          </a:p>
        </p:txBody>
      </p:sp>
      <p:sp>
        <p:nvSpPr>
          <p:cNvPr id="179" name="Shape 1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403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rtl="0">
              <a:spcBef>
                <a:spcPts val="0"/>
              </a:spcBef>
              <a:buNone/>
            </a:pPr>
            <a:r>
              <a:rPr lang="en-US" b="1" dirty="0"/>
              <a:t>Instructor Notes:</a:t>
            </a:r>
            <a:endParaRPr sz="1100" dirty="0"/>
          </a:p>
          <a:p>
            <a:pPr lvl="0" rtl="0">
              <a:spcBef>
                <a:spcPts val="0"/>
              </a:spcBef>
              <a:buNone/>
            </a:pPr>
            <a:r>
              <a:rPr lang="en-US" sz="1100" dirty="0"/>
              <a:t>Invite students to consider how each of these neurotransmitters, affected by opioids, could impact the human body by completing the last column of the chart.</a:t>
            </a:r>
          </a:p>
        </p:txBody>
      </p:sp>
      <p:sp>
        <p:nvSpPr>
          <p:cNvPr id="194" name="Shape 19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695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&lt;</a:t>
            </a:r>
            <a:r>
              <a:rPr lang="en-US" sz="1200" b="1" i="0" u="none" strike="noStrike" cap="none">
                <a:solidFill>
                  <a:schemeClr val="dk1"/>
                </a:solidFill>
                <a:latin typeface="Calibri"/>
                <a:ea typeface="Calibri"/>
                <a:cs typeface="Calibri"/>
                <a:sym typeface="Calibri"/>
              </a:rPr>
              <a:t>Image source:</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https://www.drugabuse.gov/about-nida/legislative-activities/testimony-to-congress/2015/harnessing-power-science-to-inform-substance-abuse-addiction-policy-practice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Instructor Notes: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help students interpret this image, you may need to explain that metabolism refers to how the body uses energy. Red areas of the image are using more energy than blue or black areas are using.</a:t>
            </a:r>
          </a:p>
        </p:txBody>
      </p:sp>
      <p:sp>
        <p:nvSpPr>
          <p:cNvPr id="209" name="Shape 20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62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Based on the information students learn about the different parts of the brain, ask students to predict factors that make the still-developing adolescent brain vulnerable to taking risks through impulsive actions. </a:t>
            </a:r>
            <a:r>
              <a:rPr lang="en-US" sz="1200" b="0" i="0" u="none" strike="noStrike" kern="1200" cap="none" dirty="0">
                <a:solidFill>
                  <a:schemeClr val="dk1"/>
                </a:solidFill>
                <a:effectLst/>
                <a:latin typeface="Calibri"/>
                <a:ea typeface="Calibri"/>
                <a:cs typeface="Calibri"/>
                <a:sym typeface="Calibri"/>
              </a:rPr>
              <a:t>For example, in the highlighted parts, 'judgment' is controlled by the frontal lobe, and 'sensations' are controlled by the parietal </a:t>
            </a:r>
            <a:r>
              <a:rPr lang="en-US" sz="1200" b="0" i="0" u="none" strike="noStrike" kern="1200" cap="none">
                <a:solidFill>
                  <a:schemeClr val="dk1"/>
                </a:solidFill>
                <a:effectLst/>
                <a:latin typeface="Calibri"/>
                <a:ea typeface="Calibri"/>
                <a:cs typeface="Calibri"/>
                <a:sym typeface="Calibri"/>
              </a:rPr>
              <a:t>lobe.</a:t>
            </a:r>
            <a:endParaRPr lang="en-US" sz="1200" b="0" i="0" u="none" strike="noStrike" cap="none" dirty="0">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480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Instructor Notes:</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After reviewing the slide, divide the class into pairs or small groups and ask them to come up with a list of factors that might influence risk based on adolescent brain development. Combine these lists into a full class list, and then together, rank them from “most influential” to “least influential.” Be sure that students explain their rankings.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33" name="Shape 2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2852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lvl="0" rtl="0">
              <a:lnSpc>
                <a:spcPct val="115000"/>
              </a:lnSpc>
              <a:spcBef>
                <a:spcPts val="0"/>
              </a:spcBef>
              <a:buNone/>
            </a:pPr>
            <a:endParaRPr sz="1200" b="0" i="0" u="none" strike="noStrike" cap="none" dirty="0">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964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a:spcBef>
                <a:spcPts val="0"/>
              </a:spcBef>
              <a:buClr>
                <a:schemeClr val="dk1"/>
              </a:buClr>
              <a:buSzPct val="25000"/>
              <a:buFont typeface="Calibri"/>
              <a:buNone/>
            </a:pPr>
            <a:r>
              <a:rPr lang="en-US" dirty="0"/>
              <a:t>Clicking on slide will reveal following statistics:</a:t>
            </a:r>
          </a:p>
          <a:p>
            <a:pPr lvl="0">
              <a:lnSpc>
                <a:spcPct val="115000"/>
              </a:lnSpc>
              <a:spcBef>
                <a:spcPts val="0"/>
              </a:spcBef>
              <a:buClr>
                <a:schemeClr val="dk1"/>
              </a:buClr>
              <a:buSzPct val="91666"/>
              <a:buFont typeface="Arial"/>
              <a:buNone/>
            </a:pPr>
            <a:r>
              <a:rPr lang="en-US" dirty="0"/>
              <a:t>• In 2017, there were approximately 192 drug overdose deaths per day in the United States. </a:t>
            </a:r>
          </a:p>
          <a:p>
            <a:pPr lvl="0">
              <a:lnSpc>
                <a:spcPct val="115000"/>
              </a:lnSpc>
              <a:spcBef>
                <a:spcPts val="0"/>
              </a:spcBef>
              <a:buClr>
                <a:schemeClr val="dk1"/>
              </a:buClr>
              <a:buSzPct val="91666"/>
              <a:buFont typeface="Arial"/>
              <a:buNone/>
            </a:pPr>
            <a:r>
              <a:rPr lang="en-US" dirty="0"/>
              <a:t>• 68% of those deaths are related to pharmaceutical opioids or heroin.</a:t>
            </a:r>
          </a:p>
          <a:p>
            <a:pPr lvl="0">
              <a:lnSpc>
                <a:spcPct val="115000"/>
              </a:lnSpc>
              <a:spcBef>
                <a:spcPts val="0"/>
              </a:spcBef>
              <a:buClr>
                <a:schemeClr val="dk1"/>
              </a:buClr>
              <a:buSzPct val="91666"/>
              <a:buFont typeface="Arial"/>
              <a:buNone/>
            </a:pPr>
            <a:r>
              <a:rPr lang="en-US" dirty="0"/>
              <a:t>• About 11.1 million people indicated misusing or abusing prescription painkillers in 2017.</a:t>
            </a:r>
          </a:p>
          <a:p>
            <a:pPr lvl="0">
              <a:lnSpc>
                <a:spcPct val="115000"/>
              </a:lnSpc>
              <a:spcBef>
                <a:spcPts val="0"/>
              </a:spcBef>
              <a:buClr>
                <a:schemeClr val="dk1"/>
              </a:buClr>
              <a:buSzPct val="91666"/>
              <a:buFont typeface="Arial"/>
              <a:buNone/>
            </a:pPr>
            <a:r>
              <a:rPr lang="en-US" dirty="0"/>
              <a:t>• Nearly one in seven teens say they have used prescription medicine at least once in their lifetime to get high.</a:t>
            </a:r>
            <a:endParaRPr dirty="0"/>
          </a:p>
          <a:p>
            <a:pPr lvl="0" rtl="0">
              <a:lnSpc>
                <a:spcPct val="115000"/>
              </a:lnSpc>
              <a:spcBef>
                <a:spcPts val="0"/>
              </a:spcBef>
              <a:buClr>
                <a:schemeClr val="dk1"/>
              </a:buClr>
              <a:buSzPct val="91666"/>
              <a:buFont typeface="Arial"/>
              <a:buNone/>
            </a:pPr>
            <a:endParaRPr dirty="0"/>
          </a:p>
          <a:p>
            <a:pPr marL="0" marR="0" lvl="0" indent="0" algn="l" rtl="0">
              <a:lnSpc>
                <a:spcPct val="100000"/>
              </a:lnSpc>
              <a:spcBef>
                <a:spcPts val="0"/>
              </a:spcBef>
              <a:spcAft>
                <a:spcPts val="0"/>
              </a:spcAft>
              <a:buClr>
                <a:schemeClr val="dk1"/>
              </a:buClr>
              <a:buSzPct val="25000"/>
              <a:buFont typeface="Calibri"/>
              <a:buNone/>
            </a:pPr>
            <a:endParaRPr dirty="0"/>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99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i="0" u="none" strike="noStrike" cap="none" dirty="0">
                <a:solidFill>
                  <a:schemeClr val="dk1"/>
                </a:solidFill>
                <a:latin typeface="Calibri"/>
                <a:ea typeface="Calibri"/>
                <a:cs typeface="Calibri"/>
                <a:sym typeface="Calibri"/>
              </a:rPr>
              <a:t>Instructor Notes</a:t>
            </a:r>
            <a:r>
              <a:rPr lang="en-US"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Calibri"/>
                <a:ea typeface="Calibri"/>
                <a:cs typeface="Calibri"/>
                <a:sym typeface="Calibri"/>
              </a:rPr>
              <a:t>Create 2 groups t</a:t>
            </a:r>
            <a:r>
              <a:rPr lang="en-US" dirty="0"/>
              <a:t>o review statements about prescription opioids and heroin.</a:t>
            </a:r>
          </a:p>
          <a:p>
            <a:pPr marL="228600" marR="0" lvl="0" indent="-228600" algn="l" rtl="0">
              <a:spcBef>
                <a:spcPts val="0"/>
              </a:spcBef>
              <a:buClr>
                <a:schemeClr val="dk1"/>
              </a:buClr>
              <a:buSzPct val="100000"/>
              <a:buFont typeface="Calibri"/>
              <a:buAutoNum type="arabicPeriod"/>
            </a:pPr>
            <a:r>
              <a:rPr lang="en-US" b="0" i="0" u="none" strike="noStrike" cap="none" dirty="0">
                <a:solidFill>
                  <a:schemeClr val="dk1"/>
                </a:solidFill>
              </a:rPr>
              <a:t>Anyone can be affected by drug misuse and abuse. There are no barriers that make anyone safe from this issue.</a:t>
            </a:r>
          </a:p>
          <a:p>
            <a:pPr marL="228600" marR="0" lvl="0" indent="-228600" algn="l" rtl="0">
              <a:spcBef>
                <a:spcPts val="0"/>
              </a:spcBef>
              <a:buClr>
                <a:schemeClr val="dk1"/>
              </a:buClr>
              <a:buSzPct val="100000"/>
              <a:buFont typeface="Calibri"/>
              <a:buAutoNum type="arabicPeriod"/>
            </a:pPr>
            <a:r>
              <a:rPr lang="en-US" b="0" i="0" u="none" strike="noStrike" cap="none" dirty="0">
                <a:solidFill>
                  <a:schemeClr val="dk1"/>
                </a:solidFill>
              </a:rPr>
              <a:t>Prescription drugs are the most rapidly growing class of abused drugs.</a:t>
            </a:r>
          </a:p>
          <a:p>
            <a:pPr marL="228600" marR="0" lvl="0" indent="-228600" algn="l" rtl="0">
              <a:spcBef>
                <a:spcPts val="0"/>
              </a:spcBef>
              <a:buClr>
                <a:schemeClr val="dk1"/>
              </a:buClr>
              <a:buSzPct val="100000"/>
              <a:buFont typeface="Calibri"/>
              <a:buAutoNum type="arabicPeriod"/>
            </a:pPr>
            <a:r>
              <a:rPr lang="en-US" dirty="0"/>
              <a:t>Many factors determine the likelihood that someone may become addicted to a drug. This includes both inherited and environmental factors.</a:t>
            </a:r>
          </a:p>
          <a:p>
            <a:pPr marL="228600" marR="0" lvl="0" indent="-228600" algn="l" rtl="0">
              <a:spcBef>
                <a:spcPts val="0"/>
              </a:spcBef>
              <a:buClr>
                <a:schemeClr val="dk1"/>
              </a:buClr>
              <a:buSzPct val="100000"/>
              <a:buFont typeface="Calibri"/>
              <a:buAutoNum type="arabicPeriod"/>
            </a:pPr>
            <a:r>
              <a:rPr lang="en-US" sz="1200" b="0" i="0" u="none" strike="noStrike" kern="1200" cap="none" dirty="0">
                <a:solidFill>
                  <a:schemeClr val="dk1"/>
                </a:solidFill>
                <a:effectLst/>
                <a:latin typeface="Calibri"/>
                <a:ea typeface="Calibri"/>
                <a:cs typeface="Calibri"/>
                <a:sym typeface="Calibri"/>
              </a:rPr>
              <a:t>There were 192 drug overdose deaths per day in 2017 in the United States. Nearly 68% of those deaths were related to pharmaceutical opioids or heroin.</a:t>
            </a:r>
          </a:p>
          <a:p>
            <a:pPr marR="0" lvl="0" algn="l" rtl="0">
              <a:spcBef>
                <a:spcPts val="0"/>
              </a:spcBef>
              <a:buNone/>
            </a:pPr>
            <a:endParaRPr dirty="0"/>
          </a:p>
        </p:txBody>
      </p:sp>
      <p:sp>
        <p:nvSpPr>
          <p:cNvPr id="97" name="Shape 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068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i="0" u="none" strike="noStrike" cap="none" dirty="0">
                <a:solidFill>
                  <a:schemeClr val="dk1"/>
                </a:solidFill>
                <a:latin typeface="Calibri"/>
                <a:ea typeface="Calibri"/>
                <a:cs typeface="Calibri"/>
                <a:sym typeface="Calibri"/>
              </a:rPr>
              <a:t>Instructor Notes</a:t>
            </a:r>
            <a:r>
              <a:rPr lang="en-US" b="0" i="0"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Calibri"/>
                <a:ea typeface="Calibri"/>
                <a:cs typeface="Calibri"/>
                <a:sym typeface="Calibri"/>
              </a:rPr>
              <a:t>Create 2 groups t</a:t>
            </a:r>
            <a:r>
              <a:rPr lang="en-US" dirty="0"/>
              <a:t>o review statements about prescription opioids and heroin.</a:t>
            </a:r>
          </a:p>
          <a:p>
            <a:pPr marR="0" lvl="0" algn="l" rtl="0">
              <a:spcBef>
                <a:spcPts val="0"/>
              </a:spcBef>
              <a:buNone/>
            </a:pPr>
            <a:r>
              <a:rPr lang="en-US" dirty="0">
                <a:solidFill>
                  <a:srgbClr val="000000"/>
                </a:solidFill>
              </a:rPr>
              <a:t>5.  Prescription pain relief medication interacts with your body differently than over the counter medications.</a:t>
            </a:r>
          </a:p>
          <a:p>
            <a:pPr marR="0" lvl="0" algn="l" rtl="0">
              <a:spcBef>
                <a:spcPts val="0"/>
              </a:spcBef>
              <a:buNone/>
            </a:pPr>
            <a:r>
              <a:rPr lang="en-US" dirty="0">
                <a:solidFill>
                  <a:srgbClr val="000000"/>
                </a:solidFill>
              </a:rPr>
              <a:t>6.  </a:t>
            </a:r>
            <a:r>
              <a:rPr lang="en-US" i="0" u="none" strike="noStrike" cap="none" dirty="0">
                <a:solidFill>
                  <a:srgbClr val="000000"/>
                </a:solidFill>
              </a:rPr>
              <a:t>Addiction to opioid prescription drugs and/or heroin is very strong. It alters the body and the mind, and professional help is often necessary to get away</a:t>
            </a:r>
            <a:r>
              <a:rPr lang="en-US" dirty="0">
                <a:solidFill>
                  <a:srgbClr val="000000"/>
                </a:solidFill>
              </a:rPr>
              <a:t> </a:t>
            </a:r>
            <a:r>
              <a:rPr lang="en-US" i="0" u="none" strike="noStrike" cap="none" dirty="0">
                <a:solidFill>
                  <a:srgbClr val="000000"/>
                </a:solidFill>
              </a:rPr>
              <a:t>from the addiction.</a:t>
            </a:r>
          </a:p>
          <a:p>
            <a:pPr marR="0" lvl="0" algn="l" rtl="0">
              <a:spcBef>
                <a:spcPts val="0"/>
              </a:spcBef>
              <a:buNone/>
            </a:pPr>
            <a:r>
              <a:rPr lang="en-US" dirty="0">
                <a:solidFill>
                  <a:srgbClr val="000000"/>
                </a:solidFill>
              </a:rPr>
              <a:t>7. </a:t>
            </a:r>
            <a:r>
              <a:rPr lang="en-US" dirty="0">
                <a:solidFill>
                  <a:srgbClr val="000000"/>
                </a:solidFill>
                <a:highlight>
                  <a:srgbClr val="FFFFFF"/>
                </a:highlight>
              </a:rPr>
              <a:t>Prescription opioids and heroin both interact with our body by attaching to a specific receptor in the brain.</a:t>
            </a:r>
          </a:p>
          <a:p>
            <a:pPr marR="0" lvl="0" algn="l" rtl="0">
              <a:spcBef>
                <a:spcPts val="0"/>
              </a:spcBef>
              <a:buNone/>
            </a:pPr>
            <a:r>
              <a:rPr lang="en-US" dirty="0">
                <a:solidFill>
                  <a:srgbClr val="000000"/>
                </a:solidFill>
              </a:rPr>
              <a:t>8. </a:t>
            </a:r>
            <a:r>
              <a:rPr lang="en-US" i="0" u="none" strike="noStrike" cap="none" dirty="0">
                <a:solidFill>
                  <a:srgbClr val="000000"/>
                </a:solidFill>
              </a:rPr>
              <a:t>Heroin affect both brain and body and can cause people to become physically and psychologically dependent on them to perform normal daily functions.</a:t>
            </a:r>
          </a:p>
          <a:p>
            <a:pPr marR="0" lvl="0" algn="l" rtl="0">
              <a:spcBef>
                <a:spcPts val="0"/>
              </a:spcBef>
              <a:buNone/>
            </a:pPr>
            <a:endParaRPr lang="en-US" dirty="0"/>
          </a:p>
        </p:txBody>
      </p:sp>
      <p:sp>
        <p:nvSpPr>
          <p:cNvPr id="97" name="Shape 9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068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Brainstorm with students about what they think opioids are and where they come from.</a:t>
            </a:r>
          </a:p>
          <a:p>
            <a:pPr marL="0" marR="0" lvl="0" indent="0" algn="l" rtl="0">
              <a:spcBef>
                <a:spcPts val="0"/>
              </a:spcBef>
              <a:buSzPct val="25000"/>
              <a:buNone/>
            </a:pPr>
            <a:endParaRPr dirty="0"/>
          </a:p>
        </p:txBody>
      </p:sp>
      <p:sp>
        <p:nvSpPr>
          <p:cNvPr id="111" name="Shape 1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7309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Missing words for students to choose from: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poppy</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Morphine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heroin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fully synthetic</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opioids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manmade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fentanyl</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95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r>
              <a:rPr lang="en-US" sz="1200" b="0" i="0" u="none" strike="noStrike" cap="none" dirty="0">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Arrange students in small groups. Provide each group with a handout they will list their group answers on. Review one of the potential misconceptions, “addiction is a choice,” with students by watching this video from NIDA: “Anyone Can Become Addicted to Drugs”: </a:t>
            </a:r>
            <a:r>
              <a:rPr lang="pt-BR" sz="1200" b="0" i="0" u="none" strike="noStrike" kern="1200" cap="none" dirty="0" err="1">
                <a:solidFill>
                  <a:schemeClr val="dk1"/>
                </a:solidFill>
                <a:effectLst/>
                <a:latin typeface="Calibri"/>
                <a:ea typeface="Calibri"/>
                <a:cs typeface="Calibri"/>
                <a:sym typeface="Calibri"/>
              </a:rPr>
              <a:t>https</a:t>
            </a:r>
            <a:r>
              <a:rPr lang="pt-BR" sz="1200" b="0" i="0" u="none" strike="noStrike" kern="1200" cap="none" dirty="0">
                <a:solidFill>
                  <a:schemeClr val="dk1"/>
                </a:solidFill>
                <a:effectLst/>
                <a:latin typeface="Calibri"/>
                <a:ea typeface="Calibri"/>
                <a:cs typeface="Calibri"/>
                <a:sym typeface="Calibri"/>
              </a:rPr>
              <a:t>://</a:t>
            </a:r>
            <a:r>
              <a:rPr lang="pt-BR" sz="1200" b="0" i="0" u="none" strike="noStrike" kern="1200" cap="none" dirty="0" err="1">
                <a:solidFill>
                  <a:schemeClr val="dk1"/>
                </a:solidFill>
                <a:effectLst/>
                <a:latin typeface="Calibri"/>
                <a:ea typeface="Calibri"/>
                <a:cs typeface="Calibri"/>
                <a:sym typeface="Calibri"/>
              </a:rPr>
              <a:t>vimeo.com</a:t>
            </a:r>
            <a:r>
              <a:rPr lang="pt-BR" sz="1200" b="0" i="0" u="none" strike="noStrike" kern="1200" cap="none" dirty="0">
                <a:solidFill>
                  <a:schemeClr val="dk1"/>
                </a:solidFill>
                <a:effectLst/>
                <a:latin typeface="Calibri"/>
                <a:ea typeface="Calibri"/>
                <a:cs typeface="Calibri"/>
                <a:sym typeface="Calibri"/>
              </a:rPr>
              <a:t>/188196247</a:t>
            </a:r>
            <a:r>
              <a:rPr lang="en-US" dirty="0">
                <a:effectLst/>
              </a:rPr>
              <a:t> (English) or </a:t>
            </a:r>
            <a:r>
              <a:rPr lang="en-US" sz="1200" b="0" i="0" u="none" strike="noStrike" kern="1200" cap="none" dirty="0">
                <a:solidFill>
                  <a:schemeClr val="dk1"/>
                </a:solidFill>
                <a:effectLst/>
                <a:latin typeface="Calibri"/>
                <a:ea typeface="Calibri"/>
                <a:cs typeface="Calibri"/>
                <a:sym typeface="Calibri"/>
              </a:rPr>
              <a:t>https://</a:t>
            </a:r>
            <a:r>
              <a:rPr lang="en-US" sz="1200" b="0" i="0" u="none" strike="noStrike" kern="1200" cap="none" dirty="0" err="1">
                <a:solidFill>
                  <a:schemeClr val="dk1"/>
                </a:solidFill>
                <a:effectLst/>
                <a:latin typeface="Calibri"/>
                <a:ea typeface="Calibri"/>
                <a:cs typeface="Calibri"/>
                <a:sym typeface="Calibri"/>
              </a:rPr>
              <a:t>vimeo.com</a:t>
            </a:r>
            <a:r>
              <a:rPr lang="en-US" sz="1200" b="0" i="0" u="none" strike="noStrike" kern="1200" cap="none" dirty="0">
                <a:solidFill>
                  <a:schemeClr val="dk1"/>
                </a:solidFill>
                <a:effectLst/>
                <a:latin typeface="Calibri"/>
                <a:ea typeface="Calibri"/>
                <a:cs typeface="Calibri"/>
                <a:sym typeface="Calibri"/>
              </a:rPr>
              <a:t>/188178805</a:t>
            </a:r>
            <a:r>
              <a:rPr lang="en-US" dirty="0">
                <a:effectLst/>
              </a:rPr>
              <a:t>  (Spanish)</a:t>
            </a:r>
            <a:endParaRPr sz="1200" b="0"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8451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Video link: </a:t>
            </a:r>
            <a:r>
              <a:rPr lang="en-US" sz="1200" b="0" i="0" u="sng" strike="noStrike" kern="1200" cap="none" dirty="0">
                <a:solidFill>
                  <a:schemeClr val="dk1"/>
                </a:solidFill>
                <a:effectLst/>
                <a:latin typeface="Calibri"/>
                <a:ea typeface="Calibri"/>
                <a:cs typeface="Calibri"/>
                <a:sym typeface="Calibri"/>
                <a:hlinkClick r:id="rId3"/>
              </a:rPr>
              <a:t>https://www.youtube.com/watch?v=DMcmrP-BWGk</a:t>
            </a:r>
            <a:endParaRPr lang="en-US" sz="1100" dirty="0"/>
          </a:p>
          <a:p>
            <a:pPr marL="0" marR="0" lvl="0" indent="0" algn="l" rtl="0">
              <a:spcBef>
                <a:spcPts val="0"/>
              </a:spcBef>
              <a:buSzPct val="25000"/>
              <a:buNone/>
            </a:pPr>
            <a:endParaRPr dirty="0"/>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 they view the images, students should note how the brains are different:</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In Image A, the left side shows normal activation of the brain during a cognitive task. The right side shows brain activation with the influence of drugs.  Activation is shown by color: red shows strongest activity, then orange, then yellow, then green. The image on the left shows strong activation in red and orange in the target area while the image on the right shows much less and weaker activation, with only a little yellow or green.</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Image B shows memory activation in the amygdala for someone who has taken drugs when watching a non-drug related video and when watching a drug related video. The left side shows less activation in the amygdala. It becomes more active when the person is watching the video related to drugs.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Image C shows how a healthy and a drug-addicted brain process glucose, a main source of energy. The healthy brain, on the left, shows much more activity throughout different regions of the brain, suggesting that it is better able to absorb the energy it needs to function.</a:t>
            </a:r>
          </a:p>
        </p:txBody>
      </p:sp>
      <p:sp>
        <p:nvSpPr>
          <p:cNvPr id="135" name="Shape 13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402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Instructor Notes: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2018 Virtual Field Trip </a:t>
            </a:r>
            <a:r>
              <a:rPr lang="en-US" sz="1200" b="0" i="0" u="none" strike="noStrike" cap="none">
                <a:solidFill>
                  <a:schemeClr val="dk1"/>
                </a:solidFill>
                <a:latin typeface="Calibri"/>
                <a:ea typeface="Calibri"/>
                <a:cs typeface="Calibri"/>
                <a:sym typeface="Calibri"/>
              </a:rPr>
              <a:t>Video Clip: </a:t>
            </a: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www.operationprevention.com</a:t>
            </a:r>
            <a:r>
              <a:rPr lang="en-US" sz="1200" b="0" i="0" u="none" strike="noStrike" cap="none" dirty="0">
                <a:solidFill>
                  <a:schemeClr val="dk1"/>
                </a:solidFill>
                <a:latin typeface="Calibri"/>
                <a:ea typeface="Calibri"/>
                <a:cs typeface="Calibri"/>
                <a:sym typeface="Calibri"/>
              </a:rPr>
              <a:t>/virtual-field-trip</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Fast forward to 6:47 in the video and begin there. (Watch the clip from 6:47-10:19.)</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83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 name="Shape 17"/>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155576" y="6356351"/>
            <a:ext cx="702310" cy="365125"/>
          </a:xfrm>
          <a:prstGeom prst="rect">
            <a:avLst/>
          </a:prstGeom>
          <a:noFill/>
          <a:ln>
            <a:noFill/>
          </a:ln>
        </p:spPr>
        <p:txBody>
          <a:bodyPr lIns="91425" tIns="45700" rIns="91425" bIns="45700" anchor="ctr" anchorCtr="0">
            <a:noAutofit/>
          </a:bodyPr>
          <a:lstStyle>
            <a:lvl1pPr algn="l">
              <a:defRPr sz="1000">
                <a:solidFill>
                  <a:srgbClr val="15284B"/>
                </a:solidFill>
              </a:defRPr>
            </a:lvl1pPr>
          </a:lstStyle>
          <a:p>
            <a:pPr>
              <a:buSzPct val="25000"/>
            </a:pPr>
            <a:fld id="{00000000-1234-1234-1234-123412341234}" type="slidenum">
              <a:rPr lang="en-US" smtClean="0">
                <a:latin typeface="Calibri"/>
                <a:ea typeface="Calibri"/>
                <a:cs typeface="Calibri"/>
                <a:sym typeface="Calibri"/>
              </a:rPr>
              <a:pPr>
                <a:buSzPct val="25000"/>
              </a:pPr>
              <a:t>‹#›</a:t>
            </a:fld>
            <a:endParaRPr lang="en-US" dirty="0">
              <a:latin typeface="Calibri"/>
              <a:ea typeface="Calibri"/>
              <a:cs typeface="Calibri"/>
              <a:sym typeface="Calibri"/>
            </a:endParaRPr>
          </a:p>
        </p:txBody>
      </p:sp>
      <p:sp>
        <p:nvSpPr>
          <p:cNvPr id="12" name="Shape 13"/>
          <p:cNvSpPr txBox="1">
            <a:spLocks noGrp="1"/>
          </p:cNvSpPr>
          <p:nvPr>
            <p:ph type="ftr" idx="11"/>
          </p:nvPr>
        </p:nvSpPr>
        <p:spPr>
          <a:xfrm>
            <a:off x="1823563" y="6355568"/>
            <a:ext cx="4184650" cy="365125"/>
          </a:xfrm>
          <a:prstGeom prst="rect">
            <a:avLst/>
          </a:prstGeom>
          <a:noFill/>
          <a:ln>
            <a:noFill/>
          </a:ln>
        </p:spPr>
        <p:txBody>
          <a:bodyPr lIns="91425" tIns="91425" rIns="91425" bIns="91425" anchor="ctr" anchorCtr="0"/>
          <a:lstStyle>
            <a:lvl1pPr marL="0" marR="0" lvl="0" indent="0" algn="l" rtl="0">
              <a:spcBef>
                <a:spcPts val="0"/>
              </a:spcBef>
              <a:buNone/>
              <a:defRPr sz="600" b="0" i="0" u="none" strike="noStrike" cap="none">
                <a:solidFill>
                  <a:schemeClr val="tx1">
                    <a:lumMod val="50000"/>
                    <a:lumOff val="50000"/>
                  </a:schemeClr>
                </a:solidFill>
                <a:latin typeface="Verdana"/>
                <a:ea typeface="Calibri"/>
                <a:cs typeface="Verdana"/>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lang="en-US" dirty="0"/>
          </a:p>
        </p:txBody>
      </p:sp>
      <p:pic>
        <p:nvPicPr>
          <p:cNvPr id="14" name="Picture 13" descr="DEA_Operation_Prevention_Logo_Two_Color.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31394" y="6415030"/>
            <a:ext cx="1139886" cy="265023"/>
          </a:xfrm>
          <a:prstGeom prst="rect">
            <a:avLst/>
          </a:prstGeom>
        </p:spPr>
      </p:pic>
      <p:pic>
        <p:nvPicPr>
          <p:cNvPr id="15" name="Picture 14" descr="DEA_DIS_logopartner.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7691" y="6258243"/>
            <a:ext cx="1215232" cy="541823"/>
          </a:xfrm>
          <a:prstGeom prst="rect">
            <a:avLst/>
          </a:prstGeom>
        </p:spPr>
      </p:pic>
      <p:cxnSp>
        <p:nvCxnSpPr>
          <p:cNvPr id="21" name="Straight Connector 20"/>
          <p:cNvCxnSpPr/>
          <p:nvPr userDrawn="1"/>
        </p:nvCxnSpPr>
        <p:spPr>
          <a:xfrm>
            <a:off x="0" y="6258243"/>
            <a:ext cx="9144000" cy="0"/>
          </a:xfrm>
          <a:prstGeom prst="line">
            <a:avLst/>
          </a:prstGeom>
          <a:ln w="3175" cmpd="sng">
            <a:solidFill>
              <a:srgbClr val="15284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77" name="Shape 7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07"/>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83" name="Shape 8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143000" y="3602038"/>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26" name="Shape 26"/>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3"/>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32" name="Shape 32"/>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39" name="Shape 39"/>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48" name="Shape 48"/>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53" name="Shape 53"/>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57" name="Shape 57"/>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64" name="Shape 64"/>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1"/>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1" y="6356351"/>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r>
              <a:rPr lang="en-US"/>
              <a:t>Copyright 2019 Discovery Education, Inc. All rights Reserved. </a:t>
            </a:r>
            <a:endParaRPr/>
          </a:p>
        </p:txBody>
      </p:sp>
      <p:sp>
        <p:nvSpPr>
          <p:cNvPr id="71" name="Shape 71"/>
          <p:cNvSpPr txBox="1">
            <a:spLocks noGrp="1"/>
          </p:cNvSpPr>
          <p:nvPr>
            <p:ph type="sldNum" idx="12"/>
          </p:nvPr>
        </p:nvSpPr>
        <p:spPr>
          <a:xfrm>
            <a:off x="6457951" y="6356351"/>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1"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1"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7.jp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8.png"/><Relationship Id="rId9" Type="http://schemas.openxmlformats.org/officeDocument/2006/relationships/image" Target="../media/image82.png"/><Relationship Id="rId14" Type="http://schemas.openxmlformats.org/officeDocument/2006/relationships/image" Target="../media/image87.png"/></Relationships>
</file>

<file path=ppt/slides/_rels/slide11.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png"/><Relationship Id="rId3" Type="http://schemas.openxmlformats.org/officeDocument/2006/relationships/image" Target="../media/image89.jpe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1.jpe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png"/><Relationship Id="rId9" Type="http://schemas.openxmlformats.org/officeDocument/2006/relationships/image" Target="../media/image94.png"/><Relationship Id="rId14" Type="http://schemas.openxmlformats.org/officeDocument/2006/relationships/image" Target="../media/image99.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8.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notesSlide" Target="../notesSlides/notesSlide12.xml"/><Relationship Id="rId16"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13.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8.png"/><Relationship Id="rId7" Type="http://schemas.openxmlformats.org/officeDocument/2006/relationships/image" Target="../media/image118.jpeg"/><Relationship Id="rId12" Type="http://schemas.openxmlformats.org/officeDocument/2006/relationships/image" Target="../media/image1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jpeg"/><Relationship Id="rId10" Type="http://schemas.openxmlformats.org/officeDocument/2006/relationships/image" Target="../media/image121.jpeg"/><Relationship Id="rId4" Type="http://schemas.openxmlformats.org/officeDocument/2006/relationships/image" Target="../media/image115.png"/><Relationship Id="rId9" Type="http://schemas.openxmlformats.org/officeDocument/2006/relationships/image" Target="../media/image120.jpeg"/><Relationship Id="rId14" Type="http://schemas.openxmlformats.org/officeDocument/2006/relationships/image" Target="../media/image125.png"/></Relationships>
</file>

<file path=ppt/slides/_rels/slide14.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2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8.png"/><Relationship Id="rId5" Type="http://schemas.openxmlformats.org/officeDocument/2006/relationships/image" Target="../media/image8.png"/><Relationship Id="rId4" Type="http://schemas.openxmlformats.org/officeDocument/2006/relationships/image" Target="../media/image1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4.png"/><Relationship Id="rId7" Type="http://schemas.openxmlformats.org/officeDocument/2006/relationships/image" Target="../media/image13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1.png"/><Relationship Id="rId5" Type="http://schemas.openxmlformats.org/officeDocument/2006/relationships/image" Target="../media/image136.png"/><Relationship Id="rId10" Type="http://schemas.openxmlformats.org/officeDocument/2006/relationships/image" Target="../media/image140.png"/><Relationship Id="rId4" Type="http://schemas.openxmlformats.org/officeDocument/2006/relationships/image" Target="../media/image135.png"/><Relationship Id="rId9" Type="http://schemas.openxmlformats.org/officeDocument/2006/relationships/image" Target="../media/image13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2.png"/><Relationship Id="rId1" Type="http://schemas.openxmlformats.org/officeDocument/2006/relationships/slideLayout" Target="../slideLayouts/slideLayout1.xml"/><Relationship Id="rId5" Type="http://schemas.openxmlformats.org/officeDocument/2006/relationships/image" Target="../media/image144.png"/><Relationship Id="rId4"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7.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6.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8.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 Id="rId9"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9.xml.rels><?xml version="1.0" encoding="UTF-8" standalone="yes"?>
<Relationships xmlns="http://schemas.openxmlformats.org/package/2006/relationships"><Relationship Id="rId3" Type="http://schemas.openxmlformats.org/officeDocument/2006/relationships/hyperlink" Target="https://www.operationprevention.com/virtual-field-trip" TargetMode="External"/><Relationship Id="rId7" Type="http://schemas.openxmlformats.org/officeDocument/2006/relationships/image" Target="../media/image76.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8.png"/><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0" y="5079682"/>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DEA_DIS_logopartn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67" y="5144164"/>
            <a:ext cx="2263982" cy="1009419"/>
          </a:xfrm>
          <a:prstGeom prst="rect">
            <a:avLst/>
          </a:prstGeom>
        </p:spPr>
      </p:pic>
      <p:pic>
        <p:nvPicPr>
          <p:cNvPr id="20" name="Picture 19" descr="DEA_Operation_Prevention_Logo_Two_Colo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0720" y="5455919"/>
            <a:ext cx="1621526" cy="377005"/>
          </a:xfrm>
          <a:prstGeom prst="rect">
            <a:avLst/>
          </a:prstGeom>
        </p:spPr>
      </p:pic>
      <p:pic>
        <p:nvPicPr>
          <p:cNvPr id="9" name="PFE element 5">
            <a:extLst>
              <a:ext uri="{FF2B5EF4-FFF2-40B4-BE49-F238E27FC236}">
                <a16:creationId xmlns:a16="http://schemas.microsoft.com/office/drawing/2014/main" id="{0356E267-F4BE-C84A-A442-B7AFC81587A3}"/>
              </a:ext>
            </a:extLst>
          </p:cNvPr>
          <p:cNvPicPr>
            <a:picLocks/>
          </p:cNvPicPr>
          <p:nvPr/>
        </p:nvPicPr>
        <p:blipFill>
          <a:blip r:embed="rId5"/>
          <a:stretch>
            <a:fillRect/>
          </a:stretch>
        </p:blipFill>
        <p:spPr>
          <a:xfrm>
            <a:off x="2534307" y="2106325"/>
            <a:ext cx="4572000" cy="826403"/>
          </a:xfrm>
          <a:prstGeom prst="rect">
            <a:avLst/>
          </a:prstGeom>
        </p:spPr>
      </p:pic>
      <p:pic>
        <p:nvPicPr>
          <p:cNvPr id="11" name="PFE element 6">
            <a:extLst>
              <a:ext uri="{FF2B5EF4-FFF2-40B4-BE49-F238E27FC236}">
                <a16:creationId xmlns:a16="http://schemas.microsoft.com/office/drawing/2014/main" id="{645248BF-6408-994A-9BA8-CC553C47A93C}"/>
              </a:ext>
            </a:extLst>
          </p:cNvPr>
          <p:cNvPicPr>
            <a:picLocks/>
          </p:cNvPicPr>
          <p:nvPr/>
        </p:nvPicPr>
        <p:blipFill>
          <a:blip r:embed="rId6"/>
          <a:stretch>
            <a:fillRect/>
          </a:stretch>
        </p:blipFill>
        <p:spPr>
          <a:xfrm>
            <a:off x="785123" y="2361535"/>
            <a:ext cx="4358640" cy="1954530"/>
          </a:xfrm>
          <a:prstGeom prst="rect">
            <a:avLst/>
          </a:prstGeom>
        </p:spPr>
      </p:pic>
      <p:sp>
        <p:nvSpPr>
          <p:cNvPr id="17" name="Oval 16"/>
          <p:cNvSpPr/>
          <p:nvPr/>
        </p:nvSpPr>
        <p:spPr>
          <a:xfrm>
            <a:off x="7560354" y="497027"/>
            <a:ext cx="1009450" cy="1009450"/>
          </a:xfrm>
          <a:prstGeom prst="ellipse">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FE element 8">
            <a:extLst>
              <a:ext uri="{FF2B5EF4-FFF2-40B4-BE49-F238E27FC236}">
                <a16:creationId xmlns:a16="http://schemas.microsoft.com/office/drawing/2014/main" id="{ED0A2394-BA72-5749-A46D-56AC5EA11628}"/>
              </a:ext>
            </a:extLst>
          </p:cNvPr>
          <p:cNvPicPr>
            <a:picLocks/>
          </p:cNvPicPr>
          <p:nvPr/>
        </p:nvPicPr>
        <p:blipFill>
          <a:blip r:embed="rId7"/>
          <a:stretch>
            <a:fillRect/>
          </a:stretch>
        </p:blipFill>
        <p:spPr>
          <a:xfrm>
            <a:off x="7305642" y="707485"/>
            <a:ext cx="1524000" cy="548640"/>
          </a:xfrm>
          <a:prstGeom prst="rect">
            <a:avLst/>
          </a:prstGeom>
        </p:spPr>
      </p:pic>
      <p:cxnSp>
        <p:nvCxnSpPr>
          <p:cNvPr id="21" name="Straight Connector 20"/>
          <p:cNvCxnSpPr/>
          <p:nvPr/>
        </p:nvCxnSpPr>
        <p:spPr>
          <a:xfrm>
            <a:off x="8067040" y="1673785"/>
            <a:ext cx="0" cy="3985335"/>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140960" y="5648960"/>
            <a:ext cx="2926080" cy="0"/>
          </a:xfrm>
          <a:prstGeom prst="line">
            <a:avLst/>
          </a:prstGeom>
          <a:ln w="28575" cmpd="sng">
            <a:solidFill>
              <a:srgbClr val="00ADDC"/>
            </a:solidFill>
            <a:prstDash val="dot"/>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307987" y="2232410"/>
            <a:ext cx="2644139" cy="4921797"/>
          </a:xfrm>
          <a:prstGeom prst="rect">
            <a:avLst/>
          </a:prstGeom>
        </p:spPr>
      </p:pic>
      <p:pic>
        <p:nvPicPr>
          <p:cNvPr id="27" name="PFE element 12">
            <a:extLst>
              <a:ext uri="{FF2B5EF4-FFF2-40B4-BE49-F238E27FC236}">
                <a16:creationId xmlns:a16="http://schemas.microsoft.com/office/drawing/2014/main" id="{11AA4C01-9836-AA40-BE92-E3FEF5BD5565}"/>
              </a:ext>
            </a:extLst>
          </p:cNvPr>
          <p:cNvPicPr>
            <a:picLocks/>
          </p:cNvPicPr>
          <p:nvPr/>
        </p:nvPicPr>
        <p:blipFill>
          <a:blip r:embed="rId9"/>
          <a:stretch>
            <a:fillRect/>
          </a:stretch>
        </p:blipFill>
        <p:spPr>
          <a:xfrm>
            <a:off x="714267" y="758826"/>
            <a:ext cx="5471160" cy="1908810"/>
          </a:xfrm>
          <a:prstGeom prst="rect">
            <a:avLst/>
          </a:prstGeom>
        </p:spPr>
      </p:pic>
      <p:pic>
        <p:nvPicPr>
          <p:cNvPr id="29" name="PFE element 13">
            <a:extLst>
              <a:ext uri="{FF2B5EF4-FFF2-40B4-BE49-F238E27FC236}">
                <a16:creationId xmlns:a16="http://schemas.microsoft.com/office/drawing/2014/main" id="{EC71F8DE-732E-BF42-B690-F69FC72BECF0}"/>
              </a:ext>
            </a:extLst>
          </p:cNvPr>
          <p:cNvPicPr>
            <a:picLocks/>
          </p:cNvPicPr>
          <p:nvPr/>
        </p:nvPicPr>
        <p:blipFill>
          <a:blip r:embed="rId10"/>
          <a:stretch>
            <a:fillRect/>
          </a:stretch>
        </p:blipFill>
        <p:spPr>
          <a:xfrm>
            <a:off x="1823563" y="6353713"/>
            <a:ext cx="4175760" cy="368834"/>
          </a:xfrm>
          <a:prstGeom prst="rect">
            <a:avLst/>
          </a:prstGeom>
        </p:spPr>
      </p:pic>
      <p:pic>
        <p:nvPicPr>
          <p:cNvPr id="31" name="PFE element 14">
            <a:extLst>
              <a:ext uri="{FF2B5EF4-FFF2-40B4-BE49-F238E27FC236}">
                <a16:creationId xmlns:a16="http://schemas.microsoft.com/office/drawing/2014/main" id="{ADC915AD-E3F9-1943-921E-33536DBCB24F}"/>
              </a:ext>
            </a:extLst>
          </p:cNvPr>
          <p:cNvPicPr>
            <a:picLocks/>
          </p:cNvPicPr>
          <p:nvPr/>
        </p:nvPicPr>
        <p:blipFill>
          <a:blip r:embed="rId11"/>
          <a:stretch>
            <a:fillRect/>
          </a:stretch>
        </p:blipFill>
        <p:spPr>
          <a:xfrm>
            <a:off x="150918" y="6361007"/>
            <a:ext cx="711625" cy="355813"/>
          </a:xfrm>
          <a:prstGeom prst="rect">
            <a:avLst/>
          </a:prstGeom>
        </p:spPr>
      </p:pic>
      <p:pic>
        <p:nvPicPr>
          <p:cNvPr id="24" name="PFE element 1">
            <a:extLst>
              <a:ext uri="{FF2B5EF4-FFF2-40B4-BE49-F238E27FC236}">
                <a16:creationId xmlns:a16="http://schemas.microsoft.com/office/drawing/2014/main" id="{C50A01FD-88F7-7346-B8F7-39131950DD57}"/>
              </a:ext>
            </a:extLst>
          </p:cNvPr>
          <p:cNvPicPr>
            <a:picLocks/>
          </p:cNvPicPr>
          <p:nvPr/>
        </p:nvPicPr>
        <p:blipFill>
          <a:blip r:embed="rId12" cstate="hqprint">
            <a:extLst>
              <a:ext uri="{28A0092B-C50C-407E-A947-70E740481C1C}">
                <a14:useLocalDpi xmlns:a14="http://schemas.microsoft.com/office/drawing/2010/main"/>
              </a:ext>
            </a:extLst>
          </a:blip>
          <a:stretch>
            <a:fillRect/>
          </a:stretch>
        </p:blipFill>
        <p:spPr>
          <a:xfrm>
            <a:off x="-289032" y="4210827"/>
            <a:ext cx="4876800" cy="880533"/>
          </a:xfrm>
          <a:prstGeom prst="rect">
            <a:avLst/>
          </a:prstGeom>
        </p:spPr>
      </p:pic>
    </p:spTree>
    <p:extLst>
      <p:ext uri="{BB962C8B-B14F-4D97-AF65-F5344CB8AC3E}">
        <p14:creationId xmlns:p14="http://schemas.microsoft.com/office/powerpoint/2010/main" val="5816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21" name="Straight Connector 20"/>
          <p:cNvCxnSpPr/>
          <p:nvPr/>
        </p:nvCxnSpPr>
        <p:spPr>
          <a:xfrm>
            <a:off x="7485379" y="2654024"/>
            <a:ext cx="0" cy="743963"/>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481301"/>
            <a:ext cx="7315200" cy="4742268"/>
          </a:xfrm>
          <a:prstGeom prst="rect">
            <a:avLst/>
          </a:prstGeom>
        </p:spPr>
      </p:pic>
      <p:pic>
        <p:nvPicPr>
          <p:cNvPr id="9" name="PFE element 133">
            <a:extLst>
              <a:ext uri="{FF2B5EF4-FFF2-40B4-BE49-F238E27FC236}">
                <a16:creationId xmlns:a16="http://schemas.microsoft.com/office/drawing/2014/main" id="{B25ECB9F-CF50-D94E-A9C4-69C888A3B474}"/>
              </a:ext>
            </a:extLst>
          </p:cNvPr>
          <p:cNvPicPr>
            <a:picLocks/>
          </p:cNvPicPr>
          <p:nvPr/>
        </p:nvPicPr>
        <p:blipFill>
          <a:blip r:embed="rId4"/>
          <a:stretch>
            <a:fillRect/>
          </a:stretch>
        </p:blipFill>
        <p:spPr>
          <a:xfrm>
            <a:off x="1823563" y="6353713"/>
            <a:ext cx="4175760" cy="368834"/>
          </a:xfrm>
          <a:prstGeom prst="rect">
            <a:avLst/>
          </a:prstGeom>
        </p:spPr>
      </p:pic>
      <p:pic>
        <p:nvPicPr>
          <p:cNvPr id="11" name="PFE element 134">
            <a:extLst>
              <a:ext uri="{FF2B5EF4-FFF2-40B4-BE49-F238E27FC236}">
                <a16:creationId xmlns:a16="http://schemas.microsoft.com/office/drawing/2014/main" id="{9ACA12B0-3D86-124F-B2F4-3F0BD3AB2BEC}"/>
              </a:ext>
            </a:extLst>
          </p:cNvPr>
          <p:cNvPicPr>
            <a:picLocks/>
          </p:cNvPicPr>
          <p:nvPr/>
        </p:nvPicPr>
        <p:blipFill>
          <a:blip r:embed="rId5"/>
          <a:stretch>
            <a:fillRect/>
          </a:stretch>
        </p:blipFill>
        <p:spPr>
          <a:xfrm>
            <a:off x="150918" y="6361007"/>
            <a:ext cx="711625" cy="355813"/>
          </a:xfrm>
          <a:prstGeom prst="rect">
            <a:avLst/>
          </a:prstGeom>
        </p:spPr>
      </p:pic>
      <p:sp>
        <p:nvSpPr>
          <p:cNvPr id="16" name="Rectangle 15"/>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FE element 136">
            <a:extLst>
              <a:ext uri="{FF2B5EF4-FFF2-40B4-BE49-F238E27FC236}">
                <a16:creationId xmlns:a16="http://schemas.microsoft.com/office/drawing/2014/main" id="{83E183B8-DB1B-E144-9827-53968366809B}"/>
              </a:ext>
            </a:extLst>
          </p:cNvPr>
          <p:cNvPicPr>
            <a:picLocks/>
          </p:cNvPicPr>
          <p:nvPr/>
        </p:nvPicPr>
        <p:blipFill>
          <a:blip r:embed="rId6"/>
          <a:stretch>
            <a:fillRect/>
          </a:stretch>
        </p:blipFill>
        <p:spPr>
          <a:xfrm>
            <a:off x="0" y="235333"/>
            <a:ext cx="9144000" cy="1033004"/>
          </a:xfrm>
          <a:prstGeom prst="rect">
            <a:avLst/>
          </a:prstGeom>
        </p:spPr>
      </p:pic>
      <p:cxnSp>
        <p:nvCxnSpPr>
          <p:cNvPr id="18" name="Straight Connector 17"/>
          <p:cNvCxnSpPr/>
          <p:nvPr/>
        </p:nvCxnSpPr>
        <p:spPr>
          <a:xfrm>
            <a:off x="3830140" y="1056367"/>
            <a:ext cx="2360953"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20" name="Oval 19"/>
          <p:cNvSpPr>
            <a:spLocks noChangeAspect="1"/>
          </p:cNvSpPr>
          <p:nvPr/>
        </p:nvSpPr>
        <p:spPr>
          <a:xfrm>
            <a:off x="6245013" y="3465187"/>
            <a:ext cx="2514600" cy="25146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a:spLocks noChangeAspect="1"/>
          </p:cNvSpPr>
          <p:nvPr/>
        </p:nvSpPr>
        <p:spPr>
          <a:xfrm>
            <a:off x="6359313" y="3574093"/>
            <a:ext cx="2286000" cy="2286000"/>
          </a:xfrm>
          <a:prstGeom prst="ellipse">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FE element 140">
            <a:extLst>
              <a:ext uri="{FF2B5EF4-FFF2-40B4-BE49-F238E27FC236}">
                <a16:creationId xmlns:a16="http://schemas.microsoft.com/office/drawing/2014/main" id="{F15B65EB-C820-EB41-B7A4-97167BF0ECEC}"/>
              </a:ext>
            </a:extLst>
          </p:cNvPr>
          <p:cNvPicPr>
            <a:picLocks/>
          </p:cNvPicPr>
          <p:nvPr/>
        </p:nvPicPr>
        <p:blipFill>
          <a:blip r:embed="rId7"/>
          <a:stretch>
            <a:fillRect/>
          </a:stretch>
        </p:blipFill>
        <p:spPr>
          <a:xfrm>
            <a:off x="6359312" y="3818567"/>
            <a:ext cx="2286000" cy="2019300"/>
          </a:xfrm>
          <a:prstGeom prst="rect">
            <a:avLst/>
          </a:prstGeom>
        </p:spPr>
      </p:pic>
      <p:sp>
        <p:nvSpPr>
          <p:cNvPr id="13" name="Oval 12"/>
          <p:cNvSpPr/>
          <p:nvPr/>
        </p:nvSpPr>
        <p:spPr>
          <a:xfrm>
            <a:off x="6976766" y="1824875"/>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FE element 142">
            <a:extLst>
              <a:ext uri="{FF2B5EF4-FFF2-40B4-BE49-F238E27FC236}">
                <a16:creationId xmlns:a16="http://schemas.microsoft.com/office/drawing/2014/main" id="{CE19C17C-739D-BF43-A164-653FD1038ACA}"/>
              </a:ext>
            </a:extLst>
          </p:cNvPr>
          <p:cNvPicPr>
            <a:picLocks/>
          </p:cNvPicPr>
          <p:nvPr/>
        </p:nvPicPr>
        <p:blipFill>
          <a:blip r:embed="rId8"/>
          <a:stretch>
            <a:fillRect/>
          </a:stretch>
        </p:blipFill>
        <p:spPr>
          <a:xfrm>
            <a:off x="6972640" y="2174310"/>
            <a:ext cx="1017700" cy="313727"/>
          </a:xfrm>
          <a:prstGeom prst="rect">
            <a:avLst/>
          </a:prstGeom>
        </p:spPr>
      </p:pic>
      <p:sp>
        <p:nvSpPr>
          <p:cNvPr id="28" name="pfehide143" hidden="1"/>
          <p:cNvSpPr txBox="1"/>
          <p:nvPr/>
        </p:nvSpPr>
        <p:spPr>
          <a:xfrm>
            <a:off x="1947333" y="4715934"/>
            <a:ext cx="697496"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5078C8"/>
                </a:solidFill>
                <a:latin typeface="Montserrat Light"/>
                <a:cs typeface="Montserrat Light"/>
              </a:rPr>
              <a:t>axon</a:t>
            </a:r>
          </a:p>
        </p:txBody>
      </p:sp>
      <p:grpSp>
        <p:nvGrpSpPr>
          <p:cNvPr id="29" name="Group 28">
            <a:extLst>
              <a:ext uri="{FF2B5EF4-FFF2-40B4-BE49-F238E27FC236}">
                <a16:creationId xmlns:a16="http://schemas.microsoft.com/office/drawing/2014/main" id="{FFFB5A1F-3E41-2847-A45E-5EE8B3D3B223}"/>
              </a:ext>
            </a:extLst>
          </p:cNvPr>
          <p:cNvGrpSpPr/>
          <p:nvPr/>
        </p:nvGrpSpPr>
        <p:grpSpPr>
          <a:xfrm>
            <a:off x="1946008" y="4709133"/>
            <a:ext cx="700147" cy="321379"/>
            <a:chOff x="317500" y="317500"/>
            <a:chExt cx="700147" cy="321379"/>
          </a:xfrm>
        </p:grpSpPr>
        <p:pic>
          <p:nvPicPr>
            <p:cNvPr id="26" name="PFE element 143">
              <a:extLst>
                <a:ext uri="{FF2B5EF4-FFF2-40B4-BE49-F238E27FC236}">
                  <a16:creationId xmlns:a16="http://schemas.microsoft.com/office/drawing/2014/main" id="{536FD6D3-5625-3142-A0A5-F2B3BCEA3C93}"/>
                </a:ext>
              </a:extLst>
            </p:cNvPr>
            <p:cNvPicPr>
              <a:picLocks/>
            </p:cNvPicPr>
            <p:nvPr/>
          </p:nvPicPr>
          <p:blipFill>
            <a:blip r:embed="rId9"/>
            <a:stretch>
              <a:fillRect/>
            </a:stretch>
          </p:blipFill>
          <p:spPr>
            <a:xfrm>
              <a:off x="317500" y="317500"/>
              <a:ext cx="700147" cy="321379"/>
            </a:xfrm>
            <a:prstGeom prst="rect">
              <a:avLst/>
            </a:prstGeom>
          </p:spPr>
        </p:pic>
        <p:sp>
          <p:nvSpPr>
            <p:cNvPr id="27" name="Shape_30">
              <a:extLst>
                <a:ext uri="{FF2B5EF4-FFF2-40B4-BE49-F238E27FC236}">
                  <a16:creationId xmlns:a16="http://schemas.microsoft.com/office/drawing/2014/main" id="{0A984BC0-9E6B-5D42-A04F-6293664BE22C}"/>
                </a:ext>
              </a:extLst>
            </p:cNvPr>
            <p:cNvSpPr/>
            <p:nvPr/>
          </p:nvSpPr>
          <p:spPr>
            <a:xfrm>
              <a:off x="317500" y="317500"/>
              <a:ext cx="700147" cy="321379"/>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pfehide144" hidden="1"/>
          <p:cNvSpPr txBox="1"/>
          <p:nvPr/>
        </p:nvSpPr>
        <p:spPr>
          <a:xfrm>
            <a:off x="2377521" y="2685406"/>
            <a:ext cx="1610282"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5078C8"/>
                </a:solidFill>
                <a:latin typeface="Montserrat Light"/>
                <a:cs typeface="Montserrat Light"/>
              </a:rPr>
              <a:t>branches </a:t>
            </a:r>
            <a:br>
              <a:rPr lang="en-US" dirty="0">
                <a:solidFill>
                  <a:srgbClr val="5078C8"/>
                </a:solidFill>
                <a:latin typeface="Montserrat Light"/>
                <a:cs typeface="Montserrat Light"/>
              </a:rPr>
            </a:br>
            <a:r>
              <a:rPr lang="en-US" dirty="0">
                <a:solidFill>
                  <a:srgbClr val="5078C8"/>
                </a:solidFill>
                <a:latin typeface="Montserrat Light"/>
                <a:cs typeface="Montserrat Light"/>
              </a:rPr>
              <a:t>of axon</a:t>
            </a:r>
          </a:p>
        </p:txBody>
      </p:sp>
      <p:grpSp>
        <p:nvGrpSpPr>
          <p:cNvPr id="39" name="Group 38">
            <a:extLst>
              <a:ext uri="{FF2B5EF4-FFF2-40B4-BE49-F238E27FC236}">
                <a16:creationId xmlns:a16="http://schemas.microsoft.com/office/drawing/2014/main" id="{D6204B45-B7D4-B840-A7E6-51F5D8D4F2AF}"/>
              </a:ext>
            </a:extLst>
          </p:cNvPr>
          <p:cNvGrpSpPr/>
          <p:nvPr/>
        </p:nvGrpSpPr>
        <p:grpSpPr>
          <a:xfrm>
            <a:off x="2376847" y="2678411"/>
            <a:ext cx="1611630" cy="537210"/>
            <a:chOff x="317500" y="317500"/>
            <a:chExt cx="1611630" cy="537210"/>
          </a:xfrm>
        </p:grpSpPr>
        <p:pic>
          <p:nvPicPr>
            <p:cNvPr id="37" name="PFE element 144">
              <a:extLst>
                <a:ext uri="{FF2B5EF4-FFF2-40B4-BE49-F238E27FC236}">
                  <a16:creationId xmlns:a16="http://schemas.microsoft.com/office/drawing/2014/main" id="{74225BB9-70A4-4849-A538-BC3487D2DE3D}"/>
                </a:ext>
              </a:extLst>
            </p:cNvPr>
            <p:cNvPicPr>
              <a:picLocks/>
            </p:cNvPicPr>
            <p:nvPr/>
          </p:nvPicPr>
          <p:blipFill>
            <a:blip r:embed="rId10"/>
            <a:stretch>
              <a:fillRect/>
            </a:stretch>
          </p:blipFill>
          <p:spPr>
            <a:xfrm>
              <a:off x="317500" y="317500"/>
              <a:ext cx="1611630" cy="537210"/>
            </a:xfrm>
            <a:prstGeom prst="rect">
              <a:avLst/>
            </a:prstGeom>
          </p:spPr>
        </p:pic>
        <p:sp>
          <p:nvSpPr>
            <p:cNvPr id="38" name="Shape_31">
              <a:extLst>
                <a:ext uri="{FF2B5EF4-FFF2-40B4-BE49-F238E27FC236}">
                  <a16:creationId xmlns:a16="http://schemas.microsoft.com/office/drawing/2014/main" id="{BDD0DC20-3C97-664F-9F2E-CBB0BEC40F51}"/>
                </a:ext>
              </a:extLst>
            </p:cNvPr>
            <p:cNvSpPr/>
            <p:nvPr/>
          </p:nvSpPr>
          <p:spPr>
            <a:xfrm>
              <a:off x="317500" y="317500"/>
              <a:ext cx="1611630" cy="5372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pfehide145" hidden="1"/>
          <p:cNvSpPr txBox="1"/>
          <p:nvPr/>
        </p:nvSpPr>
        <p:spPr>
          <a:xfrm>
            <a:off x="641854" y="5598483"/>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5078C8"/>
                </a:solidFill>
                <a:latin typeface="Montserrat Light"/>
                <a:cs typeface="Montserrat Light"/>
              </a:rPr>
              <a:t>cell body</a:t>
            </a:r>
          </a:p>
        </p:txBody>
      </p:sp>
      <p:grpSp>
        <p:nvGrpSpPr>
          <p:cNvPr id="43" name="Group 42">
            <a:extLst>
              <a:ext uri="{FF2B5EF4-FFF2-40B4-BE49-F238E27FC236}">
                <a16:creationId xmlns:a16="http://schemas.microsoft.com/office/drawing/2014/main" id="{E79A018F-1956-F046-A9C5-A5F5E27D3894}"/>
              </a:ext>
            </a:extLst>
          </p:cNvPr>
          <p:cNvGrpSpPr/>
          <p:nvPr/>
        </p:nvGrpSpPr>
        <p:grpSpPr>
          <a:xfrm>
            <a:off x="641854" y="5598066"/>
            <a:ext cx="1600200" cy="308610"/>
            <a:chOff x="317500" y="317500"/>
            <a:chExt cx="1600200" cy="308610"/>
          </a:xfrm>
        </p:grpSpPr>
        <p:pic>
          <p:nvPicPr>
            <p:cNvPr id="41" name="PFE element 145">
              <a:extLst>
                <a:ext uri="{FF2B5EF4-FFF2-40B4-BE49-F238E27FC236}">
                  <a16:creationId xmlns:a16="http://schemas.microsoft.com/office/drawing/2014/main" id="{0B3D4AD2-ABB8-8A47-9E83-652A7F2A4163}"/>
                </a:ext>
              </a:extLst>
            </p:cNvPr>
            <p:cNvPicPr>
              <a:picLocks/>
            </p:cNvPicPr>
            <p:nvPr/>
          </p:nvPicPr>
          <p:blipFill>
            <a:blip r:embed="rId11"/>
            <a:stretch>
              <a:fillRect/>
            </a:stretch>
          </p:blipFill>
          <p:spPr>
            <a:xfrm>
              <a:off x="317500" y="317500"/>
              <a:ext cx="1600200" cy="308610"/>
            </a:xfrm>
            <a:prstGeom prst="rect">
              <a:avLst/>
            </a:prstGeom>
          </p:spPr>
        </p:pic>
        <p:sp>
          <p:nvSpPr>
            <p:cNvPr id="42" name="Shape_32">
              <a:extLst>
                <a:ext uri="{FF2B5EF4-FFF2-40B4-BE49-F238E27FC236}">
                  <a16:creationId xmlns:a16="http://schemas.microsoft.com/office/drawing/2014/main" id="{573C835B-E77B-1C4F-BDA6-C3C0D73E2BE9}"/>
                </a:ext>
              </a:extLst>
            </p:cNvPr>
            <p:cNvSpPr/>
            <p:nvPr/>
          </p:nvSpPr>
          <p:spPr>
            <a:xfrm>
              <a:off x="317500" y="317500"/>
              <a:ext cx="1600200" cy="3086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pfehide146" hidden="1"/>
          <p:cNvSpPr txBox="1"/>
          <p:nvPr/>
        </p:nvSpPr>
        <p:spPr>
          <a:xfrm>
            <a:off x="-91188" y="3574093"/>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5078C8"/>
                </a:solidFill>
                <a:latin typeface="Montserrat Light"/>
                <a:cs typeface="Montserrat Light"/>
              </a:rPr>
              <a:t>dendrites</a:t>
            </a:r>
          </a:p>
        </p:txBody>
      </p:sp>
      <p:grpSp>
        <p:nvGrpSpPr>
          <p:cNvPr id="47" name="Group 46">
            <a:extLst>
              <a:ext uri="{FF2B5EF4-FFF2-40B4-BE49-F238E27FC236}">
                <a16:creationId xmlns:a16="http://schemas.microsoft.com/office/drawing/2014/main" id="{537F61EB-C240-C04E-A48D-30CA88837354}"/>
              </a:ext>
            </a:extLst>
          </p:cNvPr>
          <p:cNvGrpSpPr/>
          <p:nvPr/>
        </p:nvGrpSpPr>
        <p:grpSpPr>
          <a:xfrm>
            <a:off x="-91862" y="3567292"/>
            <a:ext cx="1611630" cy="321379"/>
            <a:chOff x="317500" y="317500"/>
            <a:chExt cx="1611630" cy="321379"/>
          </a:xfrm>
        </p:grpSpPr>
        <p:pic>
          <p:nvPicPr>
            <p:cNvPr id="45" name="PFE element 146">
              <a:extLst>
                <a:ext uri="{FF2B5EF4-FFF2-40B4-BE49-F238E27FC236}">
                  <a16:creationId xmlns:a16="http://schemas.microsoft.com/office/drawing/2014/main" id="{901436C6-9B41-EC42-8E6B-679915EC560A}"/>
                </a:ext>
              </a:extLst>
            </p:cNvPr>
            <p:cNvPicPr>
              <a:picLocks/>
            </p:cNvPicPr>
            <p:nvPr/>
          </p:nvPicPr>
          <p:blipFill>
            <a:blip r:embed="rId12"/>
            <a:stretch>
              <a:fillRect/>
            </a:stretch>
          </p:blipFill>
          <p:spPr>
            <a:xfrm>
              <a:off x="317500" y="317500"/>
              <a:ext cx="1611630" cy="321379"/>
            </a:xfrm>
            <a:prstGeom prst="rect">
              <a:avLst/>
            </a:prstGeom>
          </p:spPr>
        </p:pic>
        <p:sp>
          <p:nvSpPr>
            <p:cNvPr id="46" name="Shape_33">
              <a:extLst>
                <a:ext uri="{FF2B5EF4-FFF2-40B4-BE49-F238E27FC236}">
                  <a16:creationId xmlns:a16="http://schemas.microsoft.com/office/drawing/2014/main" id="{8C9FA8A8-5178-2341-B346-C52491247181}"/>
                </a:ext>
              </a:extLst>
            </p:cNvPr>
            <p:cNvSpPr/>
            <p:nvPr/>
          </p:nvSpPr>
          <p:spPr>
            <a:xfrm>
              <a:off x="317500" y="317500"/>
              <a:ext cx="1611630" cy="321379"/>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pfehide147" hidden="1"/>
          <p:cNvSpPr txBox="1"/>
          <p:nvPr/>
        </p:nvSpPr>
        <p:spPr>
          <a:xfrm>
            <a:off x="1311528" y="3705229"/>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5078C8"/>
                </a:solidFill>
                <a:latin typeface="Montserrat Light"/>
                <a:cs typeface="Montserrat Light"/>
              </a:rPr>
              <a:t>nucleus</a:t>
            </a:r>
          </a:p>
        </p:txBody>
      </p:sp>
      <p:grpSp>
        <p:nvGrpSpPr>
          <p:cNvPr id="51" name="Group 50">
            <a:extLst>
              <a:ext uri="{FF2B5EF4-FFF2-40B4-BE49-F238E27FC236}">
                <a16:creationId xmlns:a16="http://schemas.microsoft.com/office/drawing/2014/main" id="{12AC0A39-E810-1B43-BE19-639206993472}"/>
              </a:ext>
            </a:extLst>
          </p:cNvPr>
          <p:cNvGrpSpPr/>
          <p:nvPr/>
        </p:nvGrpSpPr>
        <p:grpSpPr>
          <a:xfrm>
            <a:off x="1310854" y="3704812"/>
            <a:ext cx="1611630" cy="308610"/>
            <a:chOff x="317500" y="317500"/>
            <a:chExt cx="1611630" cy="308610"/>
          </a:xfrm>
        </p:grpSpPr>
        <p:pic>
          <p:nvPicPr>
            <p:cNvPr id="49" name="PFE element 147">
              <a:extLst>
                <a:ext uri="{FF2B5EF4-FFF2-40B4-BE49-F238E27FC236}">
                  <a16:creationId xmlns:a16="http://schemas.microsoft.com/office/drawing/2014/main" id="{307FF42B-7509-2C49-B439-FD671EB83FF4}"/>
                </a:ext>
              </a:extLst>
            </p:cNvPr>
            <p:cNvPicPr>
              <a:picLocks/>
            </p:cNvPicPr>
            <p:nvPr/>
          </p:nvPicPr>
          <p:blipFill>
            <a:blip r:embed="rId13"/>
            <a:stretch>
              <a:fillRect/>
            </a:stretch>
          </p:blipFill>
          <p:spPr>
            <a:xfrm>
              <a:off x="317500" y="317500"/>
              <a:ext cx="1611630" cy="308610"/>
            </a:xfrm>
            <a:prstGeom prst="rect">
              <a:avLst/>
            </a:prstGeom>
          </p:spPr>
        </p:pic>
        <p:sp>
          <p:nvSpPr>
            <p:cNvPr id="50" name="Shape_34">
              <a:extLst>
                <a:ext uri="{FF2B5EF4-FFF2-40B4-BE49-F238E27FC236}">
                  <a16:creationId xmlns:a16="http://schemas.microsoft.com/office/drawing/2014/main" id="{FD14D130-08C1-704E-A9EB-398465782217}"/>
                </a:ext>
              </a:extLst>
            </p:cNvPr>
            <p:cNvSpPr/>
            <p:nvPr/>
          </p:nvSpPr>
          <p:spPr>
            <a:xfrm>
              <a:off x="317500" y="317500"/>
              <a:ext cx="1611630" cy="3086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pfehide148" hidden="1"/>
          <p:cNvSpPr txBox="1"/>
          <p:nvPr/>
        </p:nvSpPr>
        <p:spPr>
          <a:xfrm>
            <a:off x="2747217" y="4869822"/>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algn="ctr"/>
            <a:r>
              <a:rPr lang="en-US" dirty="0">
                <a:solidFill>
                  <a:srgbClr val="5078C8"/>
                </a:solidFill>
                <a:latin typeface="Montserrat Light"/>
                <a:cs typeface="Montserrat Light"/>
              </a:rPr>
              <a:t>terminal bulbs</a:t>
            </a:r>
          </a:p>
        </p:txBody>
      </p:sp>
      <p:grpSp>
        <p:nvGrpSpPr>
          <p:cNvPr id="55" name="Group 54">
            <a:extLst>
              <a:ext uri="{FF2B5EF4-FFF2-40B4-BE49-F238E27FC236}">
                <a16:creationId xmlns:a16="http://schemas.microsoft.com/office/drawing/2014/main" id="{CB43B90F-FF15-8C48-8CDD-3DBD1C70C042}"/>
              </a:ext>
            </a:extLst>
          </p:cNvPr>
          <p:cNvGrpSpPr/>
          <p:nvPr/>
        </p:nvGrpSpPr>
        <p:grpSpPr>
          <a:xfrm>
            <a:off x="2746543" y="4863021"/>
            <a:ext cx="1611630" cy="321379"/>
            <a:chOff x="317500" y="317500"/>
            <a:chExt cx="1611630" cy="321379"/>
          </a:xfrm>
        </p:grpSpPr>
        <p:pic>
          <p:nvPicPr>
            <p:cNvPr id="53" name="PFE element 148">
              <a:extLst>
                <a:ext uri="{FF2B5EF4-FFF2-40B4-BE49-F238E27FC236}">
                  <a16:creationId xmlns:a16="http://schemas.microsoft.com/office/drawing/2014/main" id="{16D0AC80-8EB3-194A-B274-F8263C9BE952}"/>
                </a:ext>
              </a:extLst>
            </p:cNvPr>
            <p:cNvPicPr>
              <a:picLocks/>
            </p:cNvPicPr>
            <p:nvPr/>
          </p:nvPicPr>
          <p:blipFill>
            <a:blip r:embed="rId14"/>
            <a:stretch>
              <a:fillRect/>
            </a:stretch>
          </p:blipFill>
          <p:spPr>
            <a:xfrm>
              <a:off x="317500" y="317500"/>
              <a:ext cx="1611630" cy="321379"/>
            </a:xfrm>
            <a:prstGeom prst="rect">
              <a:avLst/>
            </a:prstGeom>
          </p:spPr>
        </p:pic>
        <p:sp>
          <p:nvSpPr>
            <p:cNvPr id="54" name="Shape_35">
              <a:extLst>
                <a:ext uri="{FF2B5EF4-FFF2-40B4-BE49-F238E27FC236}">
                  <a16:creationId xmlns:a16="http://schemas.microsoft.com/office/drawing/2014/main" id="{107453BE-C311-5544-9DF4-20FA9376F6F4}"/>
                </a:ext>
              </a:extLst>
            </p:cNvPr>
            <p:cNvSpPr/>
            <p:nvPr/>
          </p:nvSpPr>
          <p:spPr>
            <a:xfrm>
              <a:off x="317500" y="317500"/>
              <a:ext cx="1611630" cy="321379"/>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pfehide149" hidden="1"/>
          <p:cNvSpPr txBox="1"/>
          <p:nvPr/>
        </p:nvSpPr>
        <p:spPr>
          <a:xfrm>
            <a:off x="4199470" y="4408157"/>
            <a:ext cx="1610282"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5078C8"/>
                </a:solidFill>
                <a:latin typeface="Montserrat Light"/>
                <a:cs typeface="Montserrat Light"/>
              </a:rPr>
              <a:t>synaptic gap</a:t>
            </a:r>
          </a:p>
        </p:txBody>
      </p:sp>
      <p:grpSp>
        <p:nvGrpSpPr>
          <p:cNvPr id="59" name="Group 58">
            <a:extLst>
              <a:ext uri="{FF2B5EF4-FFF2-40B4-BE49-F238E27FC236}">
                <a16:creationId xmlns:a16="http://schemas.microsoft.com/office/drawing/2014/main" id="{F0FE90E5-A453-7341-A814-C04F3C7409D7}"/>
              </a:ext>
            </a:extLst>
          </p:cNvPr>
          <p:cNvGrpSpPr/>
          <p:nvPr/>
        </p:nvGrpSpPr>
        <p:grpSpPr>
          <a:xfrm>
            <a:off x="4199470" y="4407095"/>
            <a:ext cx="1600200" cy="309901"/>
            <a:chOff x="317500" y="317500"/>
            <a:chExt cx="1600200" cy="309901"/>
          </a:xfrm>
        </p:grpSpPr>
        <p:pic>
          <p:nvPicPr>
            <p:cNvPr id="57" name="PFE element 149">
              <a:extLst>
                <a:ext uri="{FF2B5EF4-FFF2-40B4-BE49-F238E27FC236}">
                  <a16:creationId xmlns:a16="http://schemas.microsoft.com/office/drawing/2014/main" id="{8F60DDFE-0097-EC45-8CC4-9A3F05E8221D}"/>
                </a:ext>
              </a:extLst>
            </p:cNvPr>
            <p:cNvPicPr>
              <a:picLocks/>
            </p:cNvPicPr>
            <p:nvPr/>
          </p:nvPicPr>
          <p:blipFill>
            <a:blip r:embed="rId15"/>
            <a:stretch>
              <a:fillRect/>
            </a:stretch>
          </p:blipFill>
          <p:spPr>
            <a:xfrm>
              <a:off x="317500" y="317500"/>
              <a:ext cx="1600200" cy="309901"/>
            </a:xfrm>
            <a:prstGeom prst="rect">
              <a:avLst/>
            </a:prstGeom>
          </p:spPr>
        </p:pic>
        <p:sp>
          <p:nvSpPr>
            <p:cNvPr id="58" name="Shape_36">
              <a:extLst>
                <a:ext uri="{FF2B5EF4-FFF2-40B4-BE49-F238E27FC236}">
                  <a16:creationId xmlns:a16="http://schemas.microsoft.com/office/drawing/2014/main" id="{D9D7B594-F6C9-014F-B6FF-001803324C9B}"/>
                </a:ext>
              </a:extLst>
            </p:cNvPr>
            <p:cNvSpPr/>
            <p:nvPr/>
          </p:nvSpPr>
          <p:spPr>
            <a:xfrm>
              <a:off x="317500" y="317500"/>
              <a:ext cx="1600200" cy="309901"/>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ppt_x"/>
                                          </p:val>
                                        </p:tav>
                                        <p:tav tm="100000">
                                          <p:val>
                                            <p:strVal val="#ppt_x"/>
                                          </p:val>
                                        </p:tav>
                                      </p:tavLst>
                                    </p:anim>
                                    <p:anim calcmode="lin" valueType="num">
                                      <p:cBhvr additive="base">
                                        <p:cTn id="4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5" name="Picture 14" descr="Neurotransmitters_9.C.2.B.jpg"/>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378700" y="4598802"/>
            <a:ext cx="4177181" cy="1529639"/>
          </a:xfrm>
          <a:prstGeom prst="rect">
            <a:avLst/>
          </a:prstGeom>
        </p:spPr>
      </p:pic>
      <p:pic>
        <p:nvPicPr>
          <p:cNvPr id="9" name="PFE element 151">
            <a:extLst>
              <a:ext uri="{FF2B5EF4-FFF2-40B4-BE49-F238E27FC236}">
                <a16:creationId xmlns:a16="http://schemas.microsoft.com/office/drawing/2014/main" id="{D40F8371-C6A4-E545-A963-2B6D8CD3D82C}"/>
              </a:ext>
            </a:extLst>
          </p:cNvPr>
          <p:cNvPicPr>
            <a:picLocks/>
          </p:cNvPicPr>
          <p:nvPr/>
        </p:nvPicPr>
        <p:blipFill>
          <a:blip r:embed="rId4"/>
          <a:stretch>
            <a:fillRect/>
          </a:stretch>
        </p:blipFill>
        <p:spPr>
          <a:xfrm>
            <a:off x="1823563" y="6353713"/>
            <a:ext cx="4175760" cy="368834"/>
          </a:xfrm>
          <a:prstGeom prst="rect">
            <a:avLst/>
          </a:prstGeom>
        </p:spPr>
      </p:pic>
      <p:pic>
        <p:nvPicPr>
          <p:cNvPr id="14" name="PFE element 152">
            <a:extLst>
              <a:ext uri="{FF2B5EF4-FFF2-40B4-BE49-F238E27FC236}">
                <a16:creationId xmlns:a16="http://schemas.microsoft.com/office/drawing/2014/main" id="{5B863064-A391-D84F-905D-DED551433DD2}"/>
              </a:ext>
            </a:extLst>
          </p:cNvPr>
          <p:cNvPicPr>
            <a:picLocks/>
          </p:cNvPicPr>
          <p:nvPr/>
        </p:nvPicPr>
        <p:blipFill>
          <a:blip r:embed="rId5"/>
          <a:stretch>
            <a:fillRect/>
          </a:stretch>
        </p:blipFill>
        <p:spPr>
          <a:xfrm>
            <a:off x="150918" y="6361007"/>
            <a:ext cx="711625" cy="355813"/>
          </a:xfrm>
          <a:prstGeom prst="rect">
            <a:avLst/>
          </a:prstGeom>
        </p:spPr>
      </p:pic>
      <p:pic>
        <p:nvPicPr>
          <p:cNvPr id="6" name="Picture 5"/>
          <p:cNvPicPr>
            <a:picLocks/>
          </p:cNvPicPr>
          <p:nvPr/>
        </p:nvPicPr>
        <p:blipFill rotWithShape="1">
          <a:blip r:embed="rId6" cstate="hqprint">
            <a:extLst>
              <a:ext uri="{28A0092B-C50C-407E-A947-70E740481C1C}">
                <a14:useLocalDpi xmlns:a14="http://schemas.microsoft.com/office/drawing/2010/main"/>
              </a:ext>
            </a:extLst>
          </a:blip>
          <a:srcRect/>
          <a:stretch/>
        </p:blipFill>
        <p:spPr>
          <a:xfrm flipH="1">
            <a:off x="2522406" y="2394072"/>
            <a:ext cx="1828800" cy="1828800"/>
          </a:xfrm>
          <a:prstGeom prst="ellipse">
            <a:avLst/>
          </a:prstGeom>
        </p:spPr>
      </p:pic>
      <p:sp>
        <p:nvSpPr>
          <p:cNvPr id="7" name="Oval 6"/>
          <p:cNvSpPr>
            <a:spLocks noChangeAspect="1"/>
          </p:cNvSpPr>
          <p:nvPr/>
        </p:nvSpPr>
        <p:spPr>
          <a:xfrm>
            <a:off x="2404145" y="22861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FE element 156">
            <a:extLst>
              <a:ext uri="{FF2B5EF4-FFF2-40B4-BE49-F238E27FC236}">
                <a16:creationId xmlns:a16="http://schemas.microsoft.com/office/drawing/2014/main" id="{FE6334A6-482C-5746-8D38-0A4AF164B289}"/>
              </a:ext>
            </a:extLst>
          </p:cNvPr>
          <p:cNvPicPr>
            <a:picLocks/>
          </p:cNvPicPr>
          <p:nvPr/>
        </p:nvPicPr>
        <p:blipFill>
          <a:blip r:embed="rId7"/>
          <a:stretch>
            <a:fillRect/>
          </a:stretch>
        </p:blipFill>
        <p:spPr>
          <a:xfrm>
            <a:off x="0" y="362338"/>
            <a:ext cx="9144000" cy="1033004"/>
          </a:xfrm>
          <a:prstGeom prst="rect">
            <a:avLst/>
          </a:prstGeom>
        </p:spPr>
      </p:pic>
      <p:cxnSp>
        <p:nvCxnSpPr>
          <p:cNvPr id="13" name="Straight Connector 12"/>
          <p:cNvCxnSpPr/>
          <p:nvPr/>
        </p:nvCxnSpPr>
        <p:spPr>
          <a:xfrm>
            <a:off x="7174473" y="1173212"/>
            <a:ext cx="1248167"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p:cNvPicPr>
          <p:nvPr/>
        </p:nvPicPr>
        <p:blipFill rotWithShape="1">
          <a:blip r:embed="rId8" cstate="hqprint">
            <a:extLst>
              <a:ext uri="{28A0092B-C50C-407E-A947-70E740481C1C}">
                <a14:useLocalDpi xmlns:a14="http://schemas.microsoft.com/office/drawing/2010/main"/>
              </a:ext>
            </a:extLst>
          </a:blip>
          <a:srcRect/>
          <a:stretch/>
        </p:blipFill>
        <p:spPr>
          <a:xfrm>
            <a:off x="4767766" y="2394072"/>
            <a:ext cx="1828800" cy="1828800"/>
          </a:xfrm>
          <a:prstGeom prst="ellipse">
            <a:avLst/>
          </a:prstGeom>
        </p:spPr>
      </p:pic>
      <p:sp>
        <p:nvSpPr>
          <p:cNvPr id="26" name="Oval 25"/>
          <p:cNvSpPr>
            <a:spLocks noChangeAspect="1"/>
          </p:cNvSpPr>
          <p:nvPr/>
        </p:nvSpPr>
        <p:spPr>
          <a:xfrm>
            <a:off x="4666050" y="2286141"/>
            <a:ext cx="2057400" cy="2057400"/>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FE element 160">
            <a:extLst>
              <a:ext uri="{FF2B5EF4-FFF2-40B4-BE49-F238E27FC236}">
                <a16:creationId xmlns:a16="http://schemas.microsoft.com/office/drawing/2014/main" id="{93C9C504-FE70-1A4E-A8E4-8A8EFC75B9BE}"/>
              </a:ext>
            </a:extLst>
          </p:cNvPr>
          <p:cNvPicPr>
            <a:picLocks/>
          </p:cNvPicPr>
          <p:nvPr/>
        </p:nvPicPr>
        <p:blipFill>
          <a:blip r:embed="rId9"/>
          <a:stretch>
            <a:fillRect/>
          </a:stretch>
        </p:blipFill>
        <p:spPr>
          <a:xfrm>
            <a:off x="7072537" y="3207054"/>
            <a:ext cx="1866900" cy="520328"/>
          </a:xfrm>
          <a:prstGeom prst="rect">
            <a:avLst/>
          </a:prstGeom>
        </p:spPr>
      </p:pic>
      <p:cxnSp>
        <p:nvCxnSpPr>
          <p:cNvPr id="31" name="Straight Arrow Connector 30"/>
          <p:cNvCxnSpPr/>
          <p:nvPr/>
        </p:nvCxnSpPr>
        <p:spPr>
          <a:xfrm flipH="1">
            <a:off x="6008213" y="3434080"/>
            <a:ext cx="1032667" cy="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2276024" y="3434080"/>
            <a:ext cx="1524000" cy="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pic>
        <p:nvPicPr>
          <p:cNvPr id="21" name="PFE element 163">
            <a:extLst>
              <a:ext uri="{FF2B5EF4-FFF2-40B4-BE49-F238E27FC236}">
                <a16:creationId xmlns:a16="http://schemas.microsoft.com/office/drawing/2014/main" id="{CB659405-6F79-AE42-9784-8635FC237592}"/>
              </a:ext>
            </a:extLst>
          </p:cNvPr>
          <p:cNvPicPr>
            <a:picLocks/>
          </p:cNvPicPr>
          <p:nvPr/>
        </p:nvPicPr>
        <p:blipFill>
          <a:blip r:embed="rId10"/>
          <a:stretch>
            <a:fillRect/>
          </a:stretch>
        </p:blipFill>
        <p:spPr>
          <a:xfrm>
            <a:off x="979672" y="3207054"/>
            <a:ext cx="1306830" cy="520328"/>
          </a:xfrm>
          <a:prstGeom prst="rect">
            <a:avLst/>
          </a:prstGeom>
        </p:spPr>
      </p:pic>
      <p:cxnSp>
        <p:nvCxnSpPr>
          <p:cNvPr id="38" name="Straight Arrow Connector 37"/>
          <p:cNvCxnSpPr/>
          <p:nvPr/>
        </p:nvCxnSpPr>
        <p:spPr>
          <a:xfrm flipV="1">
            <a:off x="5222968" y="5608243"/>
            <a:ext cx="0" cy="222269"/>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628063" y="4988560"/>
            <a:ext cx="0" cy="284480"/>
          </a:xfrm>
          <a:prstGeom prst="straightConnector1">
            <a:avLst/>
          </a:prstGeom>
          <a:ln>
            <a:solidFill>
              <a:srgbClr val="CF0A2C"/>
            </a:solidFill>
            <a:tailEnd type="arrow"/>
          </a:ln>
          <a:effectLst/>
        </p:spPr>
        <p:style>
          <a:lnRef idx="2">
            <a:schemeClr val="accent1"/>
          </a:lnRef>
          <a:fillRef idx="0">
            <a:schemeClr val="accent1"/>
          </a:fillRef>
          <a:effectRef idx="1">
            <a:schemeClr val="accent1"/>
          </a:effectRef>
          <a:fontRef idx="minor">
            <a:schemeClr val="tx1"/>
          </a:fontRef>
        </p:style>
      </p:cxnSp>
      <p:pic>
        <p:nvPicPr>
          <p:cNvPr id="27" name="PFE element 166">
            <a:extLst>
              <a:ext uri="{FF2B5EF4-FFF2-40B4-BE49-F238E27FC236}">
                <a16:creationId xmlns:a16="http://schemas.microsoft.com/office/drawing/2014/main" id="{5A3C72AC-AC11-4846-AC70-5FEB0B136457}"/>
              </a:ext>
            </a:extLst>
          </p:cNvPr>
          <p:cNvPicPr>
            <a:picLocks/>
          </p:cNvPicPr>
          <p:nvPr/>
        </p:nvPicPr>
        <p:blipFill>
          <a:blip r:embed="rId11"/>
          <a:stretch>
            <a:fillRect/>
          </a:stretch>
        </p:blipFill>
        <p:spPr>
          <a:xfrm>
            <a:off x="3932589" y="5716346"/>
            <a:ext cx="1851660" cy="533400"/>
          </a:xfrm>
          <a:prstGeom prst="rect">
            <a:avLst/>
          </a:prstGeom>
        </p:spPr>
      </p:pic>
      <p:pic>
        <p:nvPicPr>
          <p:cNvPr id="30" name="PFE element 167">
            <a:extLst>
              <a:ext uri="{FF2B5EF4-FFF2-40B4-BE49-F238E27FC236}">
                <a16:creationId xmlns:a16="http://schemas.microsoft.com/office/drawing/2014/main" id="{029DB34A-78FC-5F4C-AD4E-F9EADFD7BE8E}"/>
              </a:ext>
            </a:extLst>
          </p:cNvPr>
          <p:cNvPicPr>
            <a:picLocks/>
          </p:cNvPicPr>
          <p:nvPr/>
        </p:nvPicPr>
        <p:blipFill>
          <a:blip r:embed="rId12"/>
          <a:stretch>
            <a:fillRect/>
          </a:stretch>
        </p:blipFill>
        <p:spPr>
          <a:xfrm>
            <a:off x="5352473" y="4636901"/>
            <a:ext cx="1851660" cy="533400"/>
          </a:xfrm>
          <a:prstGeom prst="rect">
            <a:avLst/>
          </a:prstGeom>
        </p:spPr>
      </p:pic>
      <p:pic>
        <p:nvPicPr>
          <p:cNvPr id="33" name="PFE element 168">
            <a:extLst>
              <a:ext uri="{FF2B5EF4-FFF2-40B4-BE49-F238E27FC236}">
                <a16:creationId xmlns:a16="http://schemas.microsoft.com/office/drawing/2014/main" id="{EAF1595B-620E-B54E-9442-2CC59CC50BE2}"/>
              </a:ext>
            </a:extLst>
          </p:cNvPr>
          <p:cNvPicPr>
            <a:picLocks/>
          </p:cNvPicPr>
          <p:nvPr/>
        </p:nvPicPr>
        <p:blipFill>
          <a:blip r:embed="rId13"/>
          <a:stretch>
            <a:fillRect/>
          </a:stretch>
        </p:blipFill>
        <p:spPr>
          <a:xfrm>
            <a:off x="0" y="1778020"/>
            <a:ext cx="9144000" cy="369570"/>
          </a:xfrm>
          <a:prstGeom prst="rect">
            <a:avLst/>
          </a:prstGeom>
        </p:spPr>
      </p:pic>
      <p:pic>
        <p:nvPicPr>
          <p:cNvPr id="36" name="PFE element 169">
            <a:extLst>
              <a:ext uri="{FF2B5EF4-FFF2-40B4-BE49-F238E27FC236}">
                <a16:creationId xmlns:a16="http://schemas.microsoft.com/office/drawing/2014/main" id="{7DBE132B-5136-FE41-860F-A139824C01E6}"/>
              </a:ext>
            </a:extLst>
          </p:cNvPr>
          <p:cNvPicPr>
            <a:picLocks/>
          </p:cNvPicPr>
          <p:nvPr/>
        </p:nvPicPr>
        <p:blipFill>
          <a:blip r:embed="rId14"/>
          <a:stretch>
            <a:fillRect/>
          </a:stretch>
        </p:blipFill>
        <p:spPr>
          <a:xfrm>
            <a:off x="1778476" y="5008861"/>
            <a:ext cx="1969770" cy="9335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7" name="Rectangle 26"/>
          <p:cNvSpPr/>
          <p:nvPr/>
        </p:nvSpPr>
        <p:spPr>
          <a:xfrm>
            <a:off x="-1" y="4868043"/>
            <a:ext cx="9144000" cy="139051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2280049"/>
            <a:ext cx="9144000" cy="1381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0" y="3486283"/>
            <a:ext cx="9144000" cy="1381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987040"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069173"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 y="348628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 y="486804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pic>
        <p:nvPicPr>
          <p:cNvPr id="15" name="PFE element 177">
            <a:extLst>
              <a:ext uri="{FF2B5EF4-FFF2-40B4-BE49-F238E27FC236}">
                <a16:creationId xmlns:a16="http://schemas.microsoft.com/office/drawing/2014/main" id="{47505F0C-CAFF-9D42-BBCE-D8606F913364}"/>
              </a:ext>
            </a:extLst>
          </p:cNvPr>
          <p:cNvPicPr>
            <a:picLocks/>
          </p:cNvPicPr>
          <p:nvPr/>
        </p:nvPicPr>
        <p:blipFill>
          <a:blip r:embed="rId3"/>
          <a:stretch>
            <a:fillRect/>
          </a:stretch>
        </p:blipFill>
        <p:spPr>
          <a:xfrm>
            <a:off x="1823563" y="6353713"/>
            <a:ext cx="4175760" cy="368834"/>
          </a:xfrm>
          <a:prstGeom prst="rect">
            <a:avLst/>
          </a:prstGeom>
        </p:spPr>
      </p:pic>
      <p:pic>
        <p:nvPicPr>
          <p:cNvPr id="19" name="PFE element 178">
            <a:extLst>
              <a:ext uri="{FF2B5EF4-FFF2-40B4-BE49-F238E27FC236}">
                <a16:creationId xmlns:a16="http://schemas.microsoft.com/office/drawing/2014/main" id="{FF550C73-AFA3-7646-859C-DD7EE9EAC1D2}"/>
              </a:ext>
            </a:extLst>
          </p:cNvPr>
          <p:cNvPicPr>
            <a:picLocks/>
          </p:cNvPicPr>
          <p:nvPr/>
        </p:nvPicPr>
        <p:blipFill>
          <a:blip r:embed="rId4"/>
          <a:stretch>
            <a:fillRect/>
          </a:stretch>
        </p:blipFill>
        <p:spPr>
          <a:xfrm>
            <a:off x="150918" y="6361007"/>
            <a:ext cx="711625" cy="355813"/>
          </a:xfrm>
          <a:prstGeom prst="rect">
            <a:avLst/>
          </a:prstGeom>
        </p:spPr>
      </p:pic>
      <p:pic>
        <p:nvPicPr>
          <p:cNvPr id="35" name="PFE element 179">
            <a:extLst>
              <a:ext uri="{FF2B5EF4-FFF2-40B4-BE49-F238E27FC236}">
                <a16:creationId xmlns:a16="http://schemas.microsoft.com/office/drawing/2014/main" id="{68F131B7-6ECB-BB44-97AC-49FA22E69547}"/>
              </a:ext>
            </a:extLst>
          </p:cNvPr>
          <p:cNvPicPr>
            <a:picLocks/>
          </p:cNvPicPr>
          <p:nvPr/>
        </p:nvPicPr>
        <p:blipFill>
          <a:blip r:embed="rId5"/>
          <a:stretch>
            <a:fillRect/>
          </a:stretch>
        </p:blipFill>
        <p:spPr>
          <a:xfrm>
            <a:off x="0" y="412536"/>
            <a:ext cx="9144000" cy="845533"/>
          </a:xfrm>
          <a:prstGeom prst="rect">
            <a:avLst/>
          </a:prstGeom>
        </p:spPr>
      </p:pic>
      <p:cxnSp>
        <p:nvCxnSpPr>
          <p:cNvPr id="10" name="Straight Connector 9"/>
          <p:cNvCxnSpPr/>
          <p:nvPr/>
        </p:nvCxnSpPr>
        <p:spPr>
          <a:xfrm>
            <a:off x="0" y="2267083"/>
            <a:ext cx="9144000" cy="0"/>
          </a:xfrm>
          <a:prstGeom prst="line">
            <a:avLst/>
          </a:prstGeom>
          <a:ln w="9525" cmpd="sng">
            <a:solidFill>
              <a:srgbClr val="15284B"/>
            </a:solidFill>
            <a:prstDash val="solid"/>
          </a:ln>
          <a:effectLst/>
        </p:spPr>
        <p:style>
          <a:lnRef idx="2">
            <a:schemeClr val="accent1"/>
          </a:lnRef>
          <a:fillRef idx="0">
            <a:schemeClr val="accent1"/>
          </a:fillRef>
          <a:effectRef idx="1">
            <a:schemeClr val="accent1"/>
          </a:effectRef>
          <a:fontRef idx="minor">
            <a:schemeClr val="tx1"/>
          </a:fontRef>
        </p:style>
      </p:cxnSp>
      <p:pic>
        <p:nvPicPr>
          <p:cNvPr id="37" name="PFE element 181">
            <a:extLst>
              <a:ext uri="{FF2B5EF4-FFF2-40B4-BE49-F238E27FC236}">
                <a16:creationId xmlns:a16="http://schemas.microsoft.com/office/drawing/2014/main" id="{EED1EBA1-C783-1842-BBD6-BE15377F0B48}"/>
              </a:ext>
            </a:extLst>
          </p:cNvPr>
          <p:cNvPicPr>
            <a:picLocks/>
          </p:cNvPicPr>
          <p:nvPr/>
        </p:nvPicPr>
        <p:blipFill>
          <a:blip r:embed="rId6"/>
          <a:stretch>
            <a:fillRect/>
          </a:stretch>
        </p:blipFill>
        <p:spPr>
          <a:xfrm>
            <a:off x="2985055" y="1700198"/>
            <a:ext cx="3086100" cy="457200"/>
          </a:xfrm>
          <a:prstGeom prst="rect">
            <a:avLst/>
          </a:prstGeom>
        </p:spPr>
      </p:pic>
      <p:sp>
        <p:nvSpPr>
          <p:cNvPr id="12" name="pfehide182" hidden="1"/>
          <p:cNvSpPr txBox="1"/>
          <p:nvPr/>
        </p:nvSpPr>
        <p:spPr>
          <a:xfrm>
            <a:off x="444711" y="2622674"/>
            <a:ext cx="2149473" cy="552324"/>
          </a:xfrm>
          <a:prstGeom prst="rect">
            <a:avLst/>
          </a:prstGeom>
          <a:solidFill>
            <a:schemeClr val="accent1"/>
          </a:solid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rtl="0">
              <a:spcBef>
                <a:spcPts val="0"/>
              </a:spcBef>
              <a:buClr>
                <a:srgbClr val="CF0A2C"/>
              </a:buClr>
              <a:buSzPct val="150000"/>
            </a:pPr>
            <a:r>
              <a:rPr lang="en-US" sz="1800" dirty="0">
                <a:solidFill>
                  <a:srgbClr val="CF0A2C"/>
                </a:solidFill>
                <a:latin typeface="Montserrat Light"/>
                <a:ea typeface="Calibri"/>
                <a:cs typeface="Montserrat Light"/>
                <a:sym typeface="Calibri"/>
              </a:rPr>
              <a:t>Dopamine</a:t>
            </a: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sz="1800"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a:p>
            <a:pPr lvl="0" rtl="0">
              <a:spcBef>
                <a:spcPts val="0"/>
              </a:spcBef>
              <a:buClr>
                <a:srgbClr val="CF0A2C"/>
              </a:buClr>
              <a:buSzPct val="150000"/>
            </a:pPr>
            <a:endParaRPr lang="en-US" dirty="0">
              <a:solidFill>
                <a:srgbClr val="15284B"/>
              </a:solidFill>
              <a:latin typeface="Montserrat Light"/>
              <a:ea typeface="Calibri"/>
              <a:cs typeface="Montserrat Light"/>
              <a:sym typeface="Calibri"/>
            </a:endParaRPr>
          </a:p>
        </p:txBody>
      </p:sp>
      <p:grpSp>
        <p:nvGrpSpPr>
          <p:cNvPr id="41" name="Group 40">
            <a:extLst>
              <a:ext uri="{FF2B5EF4-FFF2-40B4-BE49-F238E27FC236}">
                <a16:creationId xmlns:a16="http://schemas.microsoft.com/office/drawing/2014/main" id="{D101C8ED-61CF-C84A-A149-49873E92646D}"/>
              </a:ext>
            </a:extLst>
          </p:cNvPr>
          <p:cNvGrpSpPr/>
          <p:nvPr/>
        </p:nvGrpSpPr>
        <p:grpSpPr>
          <a:xfrm>
            <a:off x="444711" y="2622674"/>
            <a:ext cx="2145030" cy="547110"/>
            <a:chOff x="317500" y="317500"/>
            <a:chExt cx="2145030" cy="547110"/>
          </a:xfrm>
        </p:grpSpPr>
        <p:pic>
          <p:nvPicPr>
            <p:cNvPr id="39" name="PFE element 182">
              <a:extLst>
                <a:ext uri="{FF2B5EF4-FFF2-40B4-BE49-F238E27FC236}">
                  <a16:creationId xmlns:a16="http://schemas.microsoft.com/office/drawing/2014/main" id="{3DAF994E-865A-084E-87CA-1EC7CCE6F4C6}"/>
                </a:ext>
              </a:extLst>
            </p:cNvPr>
            <p:cNvPicPr>
              <a:picLocks/>
            </p:cNvPicPr>
            <p:nvPr/>
          </p:nvPicPr>
          <p:blipFill>
            <a:blip r:embed="rId7"/>
            <a:stretch>
              <a:fillRect/>
            </a:stretch>
          </p:blipFill>
          <p:spPr>
            <a:xfrm>
              <a:off x="317500" y="317500"/>
              <a:ext cx="2145030" cy="547110"/>
            </a:xfrm>
            <a:prstGeom prst="rect">
              <a:avLst/>
            </a:prstGeom>
          </p:spPr>
        </p:pic>
        <p:sp>
          <p:nvSpPr>
            <p:cNvPr id="40" name="Shape_37">
              <a:extLst>
                <a:ext uri="{FF2B5EF4-FFF2-40B4-BE49-F238E27FC236}">
                  <a16:creationId xmlns:a16="http://schemas.microsoft.com/office/drawing/2014/main" id="{8B62820D-E553-3349-9928-7A6FD4E7B2D3}"/>
                </a:ext>
              </a:extLst>
            </p:cNvPr>
            <p:cNvSpPr/>
            <p:nvPr/>
          </p:nvSpPr>
          <p:spPr>
            <a:xfrm>
              <a:off x="317500" y="317500"/>
              <a:ext cx="2145030" cy="5471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0" y="0"/>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FE element 184">
            <a:extLst>
              <a:ext uri="{FF2B5EF4-FFF2-40B4-BE49-F238E27FC236}">
                <a16:creationId xmlns:a16="http://schemas.microsoft.com/office/drawing/2014/main" id="{88763B29-BADD-3541-A5D2-DBFC824C5A4C}"/>
              </a:ext>
            </a:extLst>
          </p:cNvPr>
          <p:cNvPicPr>
            <a:picLocks/>
          </p:cNvPicPr>
          <p:nvPr/>
        </p:nvPicPr>
        <p:blipFill>
          <a:blip r:embed="rId8"/>
          <a:stretch>
            <a:fillRect/>
          </a:stretch>
        </p:blipFill>
        <p:spPr>
          <a:xfrm>
            <a:off x="0" y="416204"/>
            <a:ext cx="9144000" cy="838200"/>
          </a:xfrm>
          <a:prstGeom prst="rect">
            <a:avLst/>
          </a:prstGeom>
        </p:spPr>
      </p:pic>
      <p:pic>
        <p:nvPicPr>
          <p:cNvPr id="45" name="PFE element 185">
            <a:extLst>
              <a:ext uri="{FF2B5EF4-FFF2-40B4-BE49-F238E27FC236}">
                <a16:creationId xmlns:a16="http://schemas.microsoft.com/office/drawing/2014/main" id="{8B58F0AC-4DF1-FF4D-AF66-45DB107C0861}"/>
              </a:ext>
            </a:extLst>
          </p:cNvPr>
          <p:cNvPicPr>
            <a:picLocks/>
          </p:cNvPicPr>
          <p:nvPr/>
        </p:nvPicPr>
        <p:blipFill>
          <a:blip r:embed="rId9"/>
          <a:stretch>
            <a:fillRect/>
          </a:stretch>
        </p:blipFill>
        <p:spPr>
          <a:xfrm>
            <a:off x="0" y="1700198"/>
            <a:ext cx="2983230" cy="457200"/>
          </a:xfrm>
          <a:prstGeom prst="rect">
            <a:avLst/>
          </a:prstGeom>
        </p:spPr>
      </p:pic>
      <p:pic>
        <p:nvPicPr>
          <p:cNvPr id="47" name="PFE element 186">
            <a:extLst>
              <a:ext uri="{FF2B5EF4-FFF2-40B4-BE49-F238E27FC236}">
                <a16:creationId xmlns:a16="http://schemas.microsoft.com/office/drawing/2014/main" id="{DFF1DD2E-D86A-794A-9F06-AA3D3C495A81}"/>
              </a:ext>
            </a:extLst>
          </p:cNvPr>
          <p:cNvPicPr>
            <a:picLocks/>
          </p:cNvPicPr>
          <p:nvPr/>
        </p:nvPicPr>
        <p:blipFill>
          <a:blip r:embed="rId10"/>
          <a:stretch>
            <a:fillRect/>
          </a:stretch>
        </p:blipFill>
        <p:spPr>
          <a:xfrm>
            <a:off x="6067189" y="1700198"/>
            <a:ext cx="3086100" cy="457200"/>
          </a:xfrm>
          <a:prstGeom prst="rect">
            <a:avLst/>
          </a:prstGeom>
        </p:spPr>
      </p:pic>
      <p:sp>
        <p:nvSpPr>
          <p:cNvPr id="20" name="pfehide187" hidden="1"/>
          <p:cNvSpPr txBox="1"/>
          <p:nvPr/>
        </p:nvSpPr>
        <p:spPr>
          <a:xfrm>
            <a:off x="3306447" y="2434418"/>
            <a:ext cx="2590006" cy="867582"/>
          </a:xfrm>
          <a:prstGeom prst="rect">
            <a:avLst/>
          </a:prstGeom>
          <a:solidFill>
            <a:schemeClr val="accent1"/>
          </a:solid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dirty="0">
                <a:solidFill>
                  <a:srgbClr val="15284B"/>
                </a:solidFill>
                <a:latin typeface="Montserrat Light"/>
                <a:ea typeface="Calibri"/>
                <a:cs typeface="Montserrat Light"/>
                <a:sym typeface="Calibri"/>
              </a:rPr>
              <a:t>Enhances and increases neurotransmitters released in the reward pathway</a:t>
            </a:r>
          </a:p>
          <a:p>
            <a:pPr lvl="0"/>
            <a:endParaRPr lang="en-US" dirty="0">
              <a:solidFill>
                <a:srgbClr val="15284B"/>
              </a:solidFill>
              <a:latin typeface="Montserrat Light"/>
              <a:ea typeface="Calibri"/>
              <a:cs typeface="Montserrat Light"/>
              <a:sym typeface="Calibri"/>
            </a:endParaRPr>
          </a:p>
          <a:p>
            <a:pPr lvl="0"/>
            <a:endParaRPr lang="en-US" dirty="0">
              <a:solidFill>
                <a:srgbClr val="15284B"/>
              </a:solidFill>
              <a:latin typeface="Montserrat Light"/>
              <a:ea typeface="Calibri"/>
              <a:cs typeface="Montserrat Light"/>
              <a:sym typeface="Calibri"/>
            </a:endParaRPr>
          </a:p>
        </p:txBody>
      </p:sp>
      <p:grpSp>
        <p:nvGrpSpPr>
          <p:cNvPr id="51" name="Group 50">
            <a:extLst>
              <a:ext uri="{FF2B5EF4-FFF2-40B4-BE49-F238E27FC236}">
                <a16:creationId xmlns:a16="http://schemas.microsoft.com/office/drawing/2014/main" id="{080321BA-8925-D34B-A1FD-A0C44C50DDF1}"/>
              </a:ext>
            </a:extLst>
          </p:cNvPr>
          <p:cNvGrpSpPr/>
          <p:nvPr/>
        </p:nvGrpSpPr>
        <p:grpSpPr>
          <a:xfrm>
            <a:off x="3304145" y="2434418"/>
            <a:ext cx="2594610" cy="864663"/>
            <a:chOff x="317500" y="317500"/>
            <a:chExt cx="2594610" cy="864663"/>
          </a:xfrm>
        </p:grpSpPr>
        <p:pic>
          <p:nvPicPr>
            <p:cNvPr id="49" name="PFE element 187">
              <a:extLst>
                <a:ext uri="{FF2B5EF4-FFF2-40B4-BE49-F238E27FC236}">
                  <a16:creationId xmlns:a16="http://schemas.microsoft.com/office/drawing/2014/main" id="{90EC2E6E-0C96-754A-B397-DE6A8516D0E0}"/>
                </a:ext>
              </a:extLst>
            </p:cNvPr>
            <p:cNvPicPr>
              <a:picLocks/>
            </p:cNvPicPr>
            <p:nvPr/>
          </p:nvPicPr>
          <p:blipFill>
            <a:blip r:embed="rId11"/>
            <a:stretch>
              <a:fillRect/>
            </a:stretch>
          </p:blipFill>
          <p:spPr>
            <a:xfrm>
              <a:off x="317500" y="317500"/>
              <a:ext cx="2594610" cy="864663"/>
            </a:xfrm>
            <a:prstGeom prst="rect">
              <a:avLst/>
            </a:prstGeom>
          </p:spPr>
        </p:pic>
        <p:sp>
          <p:nvSpPr>
            <p:cNvPr id="50" name="Shape_38">
              <a:extLst>
                <a:ext uri="{FF2B5EF4-FFF2-40B4-BE49-F238E27FC236}">
                  <a16:creationId xmlns:a16="http://schemas.microsoft.com/office/drawing/2014/main" id="{09EEEFB0-0F67-FD4A-BD70-790B303AE140}"/>
                </a:ext>
              </a:extLst>
            </p:cNvPr>
            <p:cNvSpPr/>
            <p:nvPr/>
          </p:nvSpPr>
          <p:spPr>
            <a:xfrm>
              <a:off x="317500" y="317500"/>
              <a:ext cx="2594610" cy="864663"/>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pfehide188" hidden="1"/>
          <p:cNvSpPr txBox="1"/>
          <p:nvPr/>
        </p:nvSpPr>
        <p:spPr>
          <a:xfrm>
            <a:off x="3306447" y="3755218"/>
            <a:ext cx="2590006" cy="867582"/>
          </a:xfrm>
          <a:prstGeom prst="rect">
            <a:avLst/>
          </a:prstGeom>
          <a:no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dirty="0">
                <a:solidFill>
                  <a:srgbClr val="15284B"/>
                </a:solidFill>
                <a:latin typeface="Montserrat Light"/>
                <a:ea typeface="Calibri"/>
                <a:cs typeface="Montserrat Light"/>
                <a:sym typeface="Calibri"/>
              </a:rPr>
              <a:t>Reduces excitability of neurons and creates the euphoric effect</a:t>
            </a:r>
          </a:p>
        </p:txBody>
      </p:sp>
      <p:grpSp>
        <p:nvGrpSpPr>
          <p:cNvPr id="55" name="Group 54">
            <a:extLst>
              <a:ext uri="{FF2B5EF4-FFF2-40B4-BE49-F238E27FC236}">
                <a16:creationId xmlns:a16="http://schemas.microsoft.com/office/drawing/2014/main" id="{E0E1A9E5-0387-744E-859C-A0F4BC9C28B1}"/>
              </a:ext>
            </a:extLst>
          </p:cNvPr>
          <p:cNvGrpSpPr/>
          <p:nvPr/>
        </p:nvGrpSpPr>
        <p:grpSpPr>
          <a:xfrm>
            <a:off x="3300335" y="3755218"/>
            <a:ext cx="2602230" cy="864663"/>
            <a:chOff x="317500" y="317500"/>
            <a:chExt cx="2602230" cy="864663"/>
          </a:xfrm>
        </p:grpSpPr>
        <p:pic>
          <p:nvPicPr>
            <p:cNvPr id="53" name="PFE element 188">
              <a:extLst>
                <a:ext uri="{FF2B5EF4-FFF2-40B4-BE49-F238E27FC236}">
                  <a16:creationId xmlns:a16="http://schemas.microsoft.com/office/drawing/2014/main" id="{42724325-B305-ED48-97B2-01E167D97B34}"/>
                </a:ext>
              </a:extLst>
            </p:cNvPr>
            <p:cNvPicPr>
              <a:picLocks/>
            </p:cNvPicPr>
            <p:nvPr/>
          </p:nvPicPr>
          <p:blipFill>
            <a:blip r:embed="rId12"/>
            <a:stretch>
              <a:fillRect/>
            </a:stretch>
          </p:blipFill>
          <p:spPr>
            <a:xfrm>
              <a:off x="317500" y="317500"/>
              <a:ext cx="2602230" cy="864663"/>
            </a:xfrm>
            <a:prstGeom prst="rect">
              <a:avLst/>
            </a:prstGeom>
          </p:spPr>
        </p:pic>
        <p:sp>
          <p:nvSpPr>
            <p:cNvPr id="54" name="Shape_39">
              <a:extLst>
                <a:ext uri="{FF2B5EF4-FFF2-40B4-BE49-F238E27FC236}">
                  <a16:creationId xmlns:a16="http://schemas.microsoft.com/office/drawing/2014/main" id="{5F31550F-B3FF-7441-8E7E-7BD86CCEEFD1}"/>
                </a:ext>
              </a:extLst>
            </p:cNvPr>
            <p:cNvSpPr/>
            <p:nvPr/>
          </p:nvSpPr>
          <p:spPr>
            <a:xfrm>
              <a:off x="317500" y="317500"/>
              <a:ext cx="2602230" cy="864663"/>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pfehide189" hidden="1"/>
          <p:cNvSpPr txBox="1"/>
          <p:nvPr/>
        </p:nvSpPr>
        <p:spPr>
          <a:xfrm>
            <a:off x="3306447" y="5132997"/>
            <a:ext cx="2590006" cy="867582"/>
          </a:xfrm>
          <a:prstGeom prst="rect">
            <a:avLst/>
          </a:prstGeom>
          <a:no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dirty="0">
                <a:solidFill>
                  <a:srgbClr val="15284B"/>
                </a:solidFill>
                <a:latin typeface="Montserrat Light"/>
                <a:ea typeface="Calibri"/>
                <a:cs typeface="Montserrat Light"/>
                <a:sym typeface="Calibri"/>
              </a:rPr>
              <a:t>Reduces its ability to </a:t>
            </a:r>
            <a:br>
              <a:rPr lang="en-US" dirty="0">
                <a:solidFill>
                  <a:srgbClr val="15284B"/>
                </a:solidFill>
                <a:latin typeface="Montserrat Light"/>
                <a:ea typeface="Calibri"/>
                <a:cs typeface="Montserrat Light"/>
                <a:sym typeface="Calibri"/>
              </a:rPr>
            </a:br>
            <a:r>
              <a:rPr lang="en-US" dirty="0">
                <a:solidFill>
                  <a:srgbClr val="15284B"/>
                </a:solidFill>
                <a:latin typeface="Montserrat Light"/>
                <a:ea typeface="Calibri"/>
                <a:cs typeface="Montserrat Light"/>
                <a:sym typeface="Calibri"/>
              </a:rPr>
              <a:t>stop the amount of dopamine produced</a:t>
            </a:r>
          </a:p>
        </p:txBody>
      </p:sp>
      <p:grpSp>
        <p:nvGrpSpPr>
          <p:cNvPr id="59" name="Group 58">
            <a:extLst>
              <a:ext uri="{FF2B5EF4-FFF2-40B4-BE49-F238E27FC236}">
                <a16:creationId xmlns:a16="http://schemas.microsoft.com/office/drawing/2014/main" id="{7FBD9B5D-CD8A-4343-903D-8B3167621A72}"/>
              </a:ext>
            </a:extLst>
          </p:cNvPr>
          <p:cNvGrpSpPr/>
          <p:nvPr/>
        </p:nvGrpSpPr>
        <p:grpSpPr>
          <a:xfrm>
            <a:off x="3300335" y="5132997"/>
            <a:ext cx="2602230" cy="864663"/>
            <a:chOff x="317500" y="317500"/>
            <a:chExt cx="2602230" cy="864663"/>
          </a:xfrm>
        </p:grpSpPr>
        <p:pic>
          <p:nvPicPr>
            <p:cNvPr id="57" name="PFE element 189">
              <a:extLst>
                <a:ext uri="{FF2B5EF4-FFF2-40B4-BE49-F238E27FC236}">
                  <a16:creationId xmlns:a16="http://schemas.microsoft.com/office/drawing/2014/main" id="{CE420E7B-EE7B-054C-BE4E-9C4FEEDD6FBB}"/>
                </a:ext>
              </a:extLst>
            </p:cNvPr>
            <p:cNvPicPr>
              <a:picLocks/>
            </p:cNvPicPr>
            <p:nvPr/>
          </p:nvPicPr>
          <p:blipFill>
            <a:blip r:embed="rId13"/>
            <a:stretch>
              <a:fillRect/>
            </a:stretch>
          </p:blipFill>
          <p:spPr>
            <a:xfrm>
              <a:off x="317500" y="317500"/>
              <a:ext cx="2602230" cy="864663"/>
            </a:xfrm>
            <a:prstGeom prst="rect">
              <a:avLst/>
            </a:prstGeom>
          </p:spPr>
        </p:pic>
        <p:sp>
          <p:nvSpPr>
            <p:cNvPr id="58" name="Shape_40">
              <a:extLst>
                <a:ext uri="{FF2B5EF4-FFF2-40B4-BE49-F238E27FC236}">
                  <a16:creationId xmlns:a16="http://schemas.microsoft.com/office/drawing/2014/main" id="{73638B56-058C-0B4E-B698-6F174EA7F5AB}"/>
                </a:ext>
              </a:extLst>
            </p:cNvPr>
            <p:cNvSpPr/>
            <p:nvPr/>
          </p:nvSpPr>
          <p:spPr>
            <a:xfrm>
              <a:off x="317500" y="317500"/>
              <a:ext cx="2602230" cy="864663"/>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pfehide190" hidden="1"/>
          <p:cNvSpPr txBox="1"/>
          <p:nvPr/>
        </p:nvSpPr>
        <p:spPr>
          <a:xfrm>
            <a:off x="6354447" y="2434418"/>
            <a:ext cx="2590006" cy="867582"/>
          </a:xfrm>
          <a:prstGeom prst="rect">
            <a:avLst/>
          </a:prstGeom>
          <a:no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dirty="0">
                <a:solidFill>
                  <a:srgbClr val="15284B"/>
                </a:solidFill>
                <a:latin typeface="Montserrat Light"/>
                <a:ea typeface="Calibri"/>
                <a:cs typeface="Montserrat Light"/>
                <a:sym typeface="Calibri"/>
              </a:rPr>
              <a:t>Pleasure and </a:t>
            </a:r>
            <a:br>
              <a:rPr lang="en-US" dirty="0">
                <a:solidFill>
                  <a:srgbClr val="15284B"/>
                </a:solidFill>
                <a:latin typeface="Montserrat Light"/>
                <a:ea typeface="Calibri"/>
                <a:cs typeface="Montserrat Light"/>
                <a:sym typeface="Calibri"/>
              </a:rPr>
            </a:br>
            <a:r>
              <a:rPr lang="en-US" dirty="0">
                <a:solidFill>
                  <a:srgbClr val="15284B"/>
                </a:solidFill>
                <a:latin typeface="Montserrat Light"/>
                <a:ea typeface="Calibri"/>
                <a:cs typeface="Montserrat Light"/>
                <a:sym typeface="Calibri"/>
              </a:rPr>
              <a:t>reward; movement; attention; memory</a:t>
            </a:r>
          </a:p>
        </p:txBody>
      </p:sp>
      <p:grpSp>
        <p:nvGrpSpPr>
          <p:cNvPr id="63" name="Group 62">
            <a:extLst>
              <a:ext uri="{FF2B5EF4-FFF2-40B4-BE49-F238E27FC236}">
                <a16:creationId xmlns:a16="http://schemas.microsoft.com/office/drawing/2014/main" id="{51FCA8F5-F87A-7F4C-BA7C-BA4268241F21}"/>
              </a:ext>
            </a:extLst>
          </p:cNvPr>
          <p:cNvGrpSpPr/>
          <p:nvPr/>
        </p:nvGrpSpPr>
        <p:grpSpPr>
          <a:xfrm>
            <a:off x="6348335" y="2434418"/>
            <a:ext cx="2602230" cy="864663"/>
            <a:chOff x="317500" y="317500"/>
            <a:chExt cx="2602230" cy="864663"/>
          </a:xfrm>
        </p:grpSpPr>
        <p:pic>
          <p:nvPicPr>
            <p:cNvPr id="61" name="PFE element 190">
              <a:extLst>
                <a:ext uri="{FF2B5EF4-FFF2-40B4-BE49-F238E27FC236}">
                  <a16:creationId xmlns:a16="http://schemas.microsoft.com/office/drawing/2014/main" id="{113CAF4B-3DCE-5F42-A882-929DBB7357B8}"/>
                </a:ext>
              </a:extLst>
            </p:cNvPr>
            <p:cNvPicPr>
              <a:picLocks/>
            </p:cNvPicPr>
            <p:nvPr/>
          </p:nvPicPr>
          <p:blipFill>
            <a:blip r:embed="rId14"/>
            <a:stretch>
              <a:fillRect/>
            </a:stretch>
          </p:blipFill>
          <p:spPr>
            <a:xfrm>
              <a:off x="317500" y="317500"/>
              <a:ext cx="2602230" cy="864663"/>
            </a:xfrm>
            <a:prstGeom prst="rect">
              <a:avLst/>
            </a:prstGeom>
          </p:spPr>
        </p:pic>
        <p:sp>
          <p:nvSpPr>
            <p:cNvPr id="62" name="Shape_41">
              <a:extLst>
                <a:ext uri="{FF2B5EF4-FFF2-40B4-BE49-F238E27FC236}">
                  <a16:creationId xmlns:a16="http://schemas.microsoft.com/office/drawing/2014/main" id="{401100D7-A7DB-CA48-843F-E2F6FE909964}"/>
                </a:ext>
              </a:extLst>
            </p:cNvPr>
            <p:cNvSpPr/>
            <p:nvPr/>
          </p:nvSpPr>
          <p:spPr>
            <a:xfrm>
              <a:off x="317500" y="317500"/>
              <a:ext cx="2602230" cy="864663"/>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191" hidden="1"/>
          <p:cNvSpPr txBox="1"/>
          <p:nvPr/>
        </p:nvSpPr>
        <p:spPr>
          <a:xfrm>
            <a:off x="6354447" y="3755218"/>
            <a:ext cx="2590006" cy="867582"/>
          </a:xfrm>
          <a:prstGeom prst="rect">
            <a:avLst/>
          </a:prstGeom>
          <a:no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dirty="0">
                <a:solidFill>
                  <a:srgbClr val="15284B"/>
                </a:solidFill>
                <a:latin typeface="Montserrat Light"/>
                <a:ea typeface="Calibri"/>
                <a:cs typeface="Montserrat Light"/>
                <a:sym typeface="Calibri"/>
              </a:rPr>
              <a:t>Moderates hunger, thirst, and pain reactions; also involved in mood control</a:t>
            </a:r>
          </a:p>
        </p:txBody>
      </p:sp>
      <p:grpSp>
        <p:nvGrpSpPr>
          <p:cNvPr id="67" name="Group 66">
            <a:extLst>
              <a:ext uri="{FF2B5EF4-FFF2-40B4-BE49-F238E27FC236}">
                <a16:creationId xmlns:a16="http://schemas.microsoft.com/office/drawing/2014/main" id="{1716F9B0-4657-214E-876B-6D078901E187}"/>
              </a:ext>
            </a:extLst>
          </p:cNvPr>
          <p:cNvGrpSpPr/>
          <p:nvPr/>
        </p:nvGrpSpPr>
        <p:grpSpPr>
          <a:xfrm>
            <a:off x="6348335" y="3755218"/>
            <a:ext cx="2602230" cy="864663"/>
            <a:chOff x="317500" y="317500"/>
            <a:chExt cx="2602230" cy="864663"/>
          </a:xfrm>
        </p:grpSpPr>
        <p:pic>
          <p:nvPicPr>
            <p:cNvPr id="65" name="PFE element 191">
              <a:extLst>
                <a:ext uri="{FF2B5EF4-FFF2-40B4-BE49-F238E27FC236}">
                  <a16:creationId xmlns:a16="http://schemas.microsoft.com/office/drawing/2014/main" id="{3DE96443-413F-E64F-88F8-3EFDBC63A761}"/>
                </a:ext>
              </a:extLst>
            </p:cNvPr>
            <p:cNvPicPr>
              <a:picLocks/>
            </p:cNvPicPr>
            <p:nvPr/>
          </p:nvPicPr>
          <p:blipFill>
            <a:blip r:embed="rId15"/>
            <a:stretch>
              <a:fillRect/>
            </a:stretch>
          </p:blipFill>
          <p:spPr>
            <a:xfrm>
              <a:off x="317500" y="317500"/>
              <a:ext cx="2602230" cy="864663"/>
            </a:xfrm>
            <a:prstGeom prst="rect">
              <a:avLst/>
            </a:prstGeom>
          </p:spPr>
        </p:pic>
        <p:sp>
          <p:nvSpPr>
            <p:cNvPr id="66" name="Shape_42">
              <a:extLst>
                <a:ext uri="{FF2B5EF4-FFF2-40B4-BE49-F238E27FC236}">
                  <a16:creationId xmlns:a16="http://schemas.microsoft.com/office/drawing/2014/main" id="{99EA9D77-3C27-FB43-A221-DF65ADC26FEB}"/>
                </a:ext>
              </a:extLst>
            </p:cNvPr>
            <p:cNvSpPr/>
            <p:nvPr/>
          </p:nvSpPr>
          <p:spPr>
            <a:xfrm>
              <a:off x="317500" y="317500"/>
              <a:ext cx="2602230" cy="864663"/>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pfehide192" hidden="1"/>
          <p:cNvSpPr txBox="1"/>
          <p:nvPr/>
        </p:nvSpPr>
        <p:spPr>
          <a:xfrm>
            <a:off x="6354447" y="5132997"/>
            <a:ext cx="2590006" cy="867582"/>
          </a:xfrm>
          <a:prstGeom prst="rect">
            <a:avLst/>
          </a:prstGeom>
          <a:no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dirty="0">
                <a:solidFill>
                  <a:srgbClr val="15284B"/>
                </a:solidFill>
                <a:latin typeface="Montserrat Light"/>
                <a:ea typeface="Calibri"/>
                <a:cs typeface="Montserrat Light"/>
                <a:sym typeface="Calibri"/>
              </a:rPr>
              <a:t>Slows neuron activity </a:t>
            </a:r>
            <a:br>
              <a:rPr lang="en-US" dirty="0">
                <a:solidFill>
                  <a:srgbClr val="15284B"/>
                </a:solidFill>
                <a:latin typeface="Montserrat Light"/>
                <a:ea typeface="Calibri"/>
                <a:cs typeface="Montserrat Light"/>
                <a:sym typeface="Calibri"/>
              </a:rPr>
            </a:br>
            <a:r>
              <a:rPr lang="en-US" dirty="0">
                <a:solidFill>
                  <a:srgbClr val="15284B"/>
                </a:solidFill>
                <a:latin typeface="Montserrat Light"/>
                <a:ea typeface="Calibri"/>
                <a:cs typeface="Montserrat Light"/>
                <a:sym typeface="Calibri"/>
              </a:rPr>
              <a:t>to reduce anxiety</a:t>
            </a:r>
          </a:p>
        </p:txBody>
      </p:sp>
      <p:grpSp>
        <p:nvGrpSpPr>
          <p:cNvPr id="71" name="Group 70">
            <a:extLst>
              <a:ext uri="{FF2B5EF4-FFF2-40B4-BE49-F238E27FC236}">
                <a16:creationId xmlns:a16="http://schemas.microsoft.com/office/drawing/2014/main" id="{25C8BD2E-3A10-4F4E-B999-2EF3B45F9A89}"/>
              </a:ext>
            </a:extLst>
          </p:cNvPr>
          <p:cNvGrpSpPr/>
          <p:nvPr/>
        </p:nvGrpSpPr>
        <p:grpSpPr>
          <a:xfrm>
            <a:off x="6348335" y="5132997"/>
            <a:ext cx="2602230" cy="864663"/>
            <a:chOff x="317500" y="317500"/>
            <a:chExt cx="2602230" cy="864663"/>
          </a:xfrm>
        </p:grpSpPr>
        <p:pic>
          <p:nvPicPr>
            <p:cNvPr id="69" name="PFE element 192">
              <a:extLst>
                <a:ext uri="{FF2B5EF4-FFF2-40B4-BE49-F238E27FC236}">
                  <a16:creationId xmlns:a16="http://schemas.microsoft.com/office/drawing/2014/main" id="{7E8D9750-EDF6-DD49-BB93-2BEAB58EA861}"/>
                </a:ext>
              </a:extLst>
            </p:cNvPr>
            <p:cNvPicPr>
              <a:picLocks/>
            </p:cNvPicPr>
            <p:nvPr/>
          </p:nvPicPr>
          <p:blipFill>
            <a:blip r:embed="rId16"/>
            <a:stretch>
              <a:fillRect/>
            </a:stretch>
          </p:blipFill>
          <p:spPr>
            <a:xfrm>
              <a:off x="317500" y="317500"/>
              <a:ext cx="2602230" cy="864663"/>
            </a:xfrm>
            <a:prstGeom prst="rect">
              <a:avLst/>
            </a:prstGeom>
          </p:spPr>
        </p:pic>
        <p:sp>
          <p:nvSpPr>
            <p:cNvPr id="70" name="Shape_43">
              <a:extLst>
                <a:ext uri="{FF2B5EF4-FFF2-40B4-BE49-F238E27FC236}">
                  <a16:creationId xmlns:a16="http://schemas.microsoft.com/office/drawing/2014/main" id="{A3CC1377-8602-304E-96B6-FA4FE8F0D39C}"/>
                </a:ext>
              </a:extLst>
            </p:cNvPr>
            <p:cNvSpPr/>
            <p:nvPr/>
          </p:nvSpPr>
          <p:spPr>
            <a:xfrm>
              <a:off x="317500" y="317500"/>
              <a:ext cx="2602230" cy="864663"/>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Connector 25"/>
          <p:cNvCxnSpPr/>
          <p:nvPr/>
        </p:nvCxnSpPr>
        <p:spPr>
          <a:xfrm flipH="1">
            <a:off x="3392081" y="834813"/>
            <a:ext cx="4397252"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73" name="PFE element 194">
            <a:extLst>
              <a:ext uri="{FF2B5EF4-FFF2-40B4-BE49-F238E27FC236}">
                <a16:creationId xmlns:a16="http://schemas.microsoft.com/office/drawing/2014/main" id="{788ABF8C-5D96-4E4E-87EE-EB6907E8DD9D}"/>
              </a:ext>
            </a:extLst>
          </p:cNvPr>
          <p:cNvPicPr>
            <a:picLocks/>
          </p:cNvPicPr>
          <p:nvPr/>
        </p:nvPicPr>
        <p:blipFill>
          <a:blip r:embed="rId17"/>
          <a:stretch>
            <a:fillRect/>
          </a:stretch>
        </p:blipFill>
        <p:spPr>
          <a:xfrm>
            <a:off x="443229" y="3734831"/>
            <a:ext cx="2373630" cy="868680"/>
          </a:xfrm>
          <a:prstGeom prst="rect">
            <a:avLst/>
          </a:prstGeom>
        </p:spPr>
      </p:pic>
      <p:pic>
        <p:nvPicPr>
          <p:cNvPr id="75" name="PFE element 195">
            <a:extLst>
              <a:ext uri="{FF2B5EF4-FFF2-40B4-BE49-F238E27FC236}">
                <a16:creationId xmlns:a16="http://schemas.microsoft.com/office/drawing/2014/main" id="{8B7C445E-CDDB-CE46-97F3-77F0AB3072FA}"/>
              </a:ext>
            </a:extLst>
          </p:cNvPr>
          <p:cNvPicPr>
            <a:picLocks/>
          </p:cNvPicPr>
          <p:nvPr/>
        </p:nvPicPr>
        <p:blipFill>
          <a:blip r:embed="rId18"/>
          <a:stretch>
            <a:fillRect/>
          </a:stretch>
        </p:blipFill>
        <p:spPr>
          <a:xfrm>
            <a:off x="379306" y="5215657"/>
            <a:ext cx="2602230" cy="864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1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1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dissolve">
                                      <p:cBhvr>
                                        <p:cTn id="22" dur="10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dissolve">
                                      <p:cBhvr>
                                        <p:cTn id="27" dur="10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dissolve">
                                      <p:cBhvr>
                                        <p:cTn id="3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8" name="Rectangle 17"/>
          <p:cNvSpPr/>
          <p:nvPr/>
        </p:nvSpPr>
        <p:spPr>
          <a:xfrm>
            <a:off x="-1" y="3901440"/>
            <a:ext cx="9144000" cy="2367279"/>
          </a:xfrm>
          <a:prstGeom prst="rect">
            <a:avLst/>
          </a:prstGeom>
          <a:solidFill>
            <a:srgbClr val="0002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0"/>
            <a:ext cx="9144000" cy="2367279"/>
          </a:xfrm>
          <a:prstGeom prst="rect">
            <a:avLst/>
          </a:prstGeom>
          <a:solidFill>
            <a:srgbClr val="0002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FE element 198">
            <a:extLst>
              <a:ext uri="{FF2B5EF4-FFF2-40B4-BE49-F238E27FC236}">
                <a16:creationId xmlns:a16="http://schemas.microsoft.com/office/drawing/2014/main" id="{578B6D64-C556-6647-A4DC-E120AFE6AAC0}"/>
              </a:ext>
            </a:extLst>
          </p:cNvPr>
          <p:cNvPicPr>
            <a:picLocks/>
          </p:cNvPicPr>
          <p:nvPr/>
        </p:nvPicPr>
        <p:blipFill>
          <a:blip r:embed="rId3"/>
          <a:stretch>
            <a:fillRect/>
          </a:stretch>
        </p:blipFill>
        <p:spPr>
          <a:xfrm>
            <a:off x="1823563" y="6353713"/>
            <a:ext cx="4175760" cy="368834"/>
          </a:xfrm>
          <a:prstGeom prst="rect">
            <a:avLst/>
          </a:prstGeom>
        </p:spPr>
      </p:pic>
      <p:pic>
        <p:nvPicPr>
          <p:cNvPr id="20" name="PFE element 199">
            <a:extLst>
              <a:ext uri="{FF2B5EF4-FFF2-40B4-BE49-F238E27FC236}">
                <a16:creationId xmlns:a16="http://schemas.microsoft.com/office/drawing/2014/main" id="{8F5F7BDA-EFEE-EB4D-BAF2-E4A18BE6DCA4}"/>
              </a:ext>
            </a:extLst>
          </p:cNvPr>
          <p:cNvPicPr>
            <a:picLocks/>
          </p:cNvPicPr>
          <p:nvPr/>
        </p:nvPicPr>
        <p:blipFill>
          <a:blip r:embed="rId4"/>
          <a:stretch>
            <a:fillRect/>
          </a:stretch>
        </p:blipFill>
        <p:spPr>
          <a:xfrm>
            <a:off x="150918" y="6361007"/>
            <a:ext cx="711625" cy="355813"/>
          </a:xfrm>
          <a:prstGeom prst="rect">
            <a:avLst/>
          </a:prstGeom>
        </p:spPr>
      </p:pic>
      <p:sp>
        <p:nvSpPr>
          <p:cNvPr id="9" name="Rectangle 8"/>
          <p:cNvSpPr/>
          <p:nvPr/>
        </p:nvSpPr>
        <p:spPr>
          <a:xfrm>
            <a:off x="0" y="2367279"/>
            <a:ext cx="9144000" cy="1600199"/>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887543" y="4074690"/>
            <a:ext cx="261923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590800" y="184268"/>
            <a:ext cx="1899920" cy="1938372"/>
          </a:xfrm>
          <a:prstGeom prst="rect">
            <a:avLst/>
          </a:prstGeom>
        </p:spPr>
      </p:pic>
      <p:pic>
        <p:nvPicPr>
          <p:cNvPr id="24" name="PFE element 203">
            <a:extLst>
              <a:ext uri="{FF2B5EF4-FFF2-40B4-BE49-F238E27FC236}">
                <a16:creationId xmlns:a16="http://schemas.microsoft.com/office/drawing/2014/main" id="{0C6BE095-9EE8-5345-9092-D6D42C20B607}"/>
              </a:ext>
            </a:extLst>
          </p:cNvPr>
          <p:cNvPicPr>
            <a:picLocks/>
          </p:cNvPicPr>
          <p:nvPr/>
        </p:nvPicPr>
        <p:blipFill>
          <a:blip r:embed="rId6"/>
          <a:stretch>
            <a:fillRect/>
          </a:stretch>
        </p:blipFill>
        <p:spPr>
          <a:xfrm>
            <a:off x="1396366" y="838892"/>
            <a:ext cx="1280160" cy="849630"/>
          </a:xfrm>
          <a:prstGeom prst="rect">
            <a:avLst/>
          </a:prstGeom>
        </p:spPr>
      </p:pic>
      <p:pic>
        <p:nvPicPr>
          <p:cNvPr id="13" name="Picture 12"/>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43120" y="224508"/>
            <a:ext cx="1819281" cy="1837506"/>
          </a:xfrm>
          <a:prstGeom prst="rect">
            <a:avLst/>
          </a:prstGeom>
        </p:spPr>
      </p:pic>
      <p:pic>
        <p:nvPicPr>
          <p:cNvPr id="26" name="PFE element 205">
            <a:extLst>
              <a:ext uri="{FF2B5EF4-FFF2-40B4-BE49-F238E27FC236}">
                <a16:creationId xmlns:a16="http://schemas.microsoft.com/office/drawing/2014/main" id="{4840928C-E617-E248-AEC8-2FBBB0EF8D68}"/>
              </a:ext>
            </a:extLst>
          </p:cNvPr>
          <p:cNvPicPr>
            <a:picLocks/>
          </p:cNvPicPr>
          <p:nvPr/>
        </p:nvPicPr>
        <p:blipFill>
          <a:blip r:embed="rId8"/>
          <a:stretch>
            <a:fillRect/>
          </a:stretch>
        </p:blipFill>
        <p:spPr>
          <a:xfrm>
            <a:off x="6384926" y="761741"/>
            <a:ext cx="2324100" cy="1094219"/>
          </a:xfrm>
          <a:prstGeom prst="rect">
            <a:avLst/>
          </a:prstGeom>
        </p:spPr>
      </p:pic>
      <p:pic>
        <p:nvPicPr>
          <p:cNvPr id="14" name="Picture 13" descr="_HealthyHeart.jpg"/>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590800" y="4201158"/>
            <a:ext cx="1944095" cy="1986281"/>
          </a:xfrm>
          <a:prstGeom prst="rect">
            <a:avLst/>
          </a:prstGeom>
        </p:spPr>
      </p:pic>
      <p:pic>
        <p:nvPicPr>
          <p:cNvPr id="16" name="Picture 15" descr="_UnhealthyHeart.jpg"/>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754881" y="4150358"/>
            <a:ext cx="1819790" cy="1859279"/>
          </a:xfrm>
          <a:prstGeom prst="rect">
            <a:avLst/>
          </a:prstGeom>
        </p:spPr>
      </p:pic>
      <p:pic>
        <p:nvPicPr>
          <p:cNvPr id="28" name="PFE element 208">
            <a:extLst>
              <a:ext uri="{FF2B5EF4-FFF2-40B4-BE49-F238E27FC236}">
                <a16:creationId xmlns:a16="http://schemas.microsoft.com/office/drawing/2014/main" id="{232F6F83-B106-7049-B94E-C92FDC878C3D}"/>
              </a:ext>
            </a:extLst>
          </p:cNvPr>
          <p:cNvPicPr>
            <a:picLocks/>
          </p:cNvPicPr>
          <p:nvPr/>
        </p:nvPicPr>
        <p:blipFill>
          <a:blip r:embed="rId11"/>
          <a:stretch>
            <a:fillRect/>
          </a:stretch>
        </p:blipFill>
        <p:spPr>
          <a:xfrm>
            <a:off x="1473841" y="4772774"/>
            <a:ext cx="1280160" cy="838200"/>
          </a:xfrm>
          <a:prstGeom prst="rect">
            <a:avLst/>
          </a:prstGeom>
        </p:spPr>
      </p:pic>
      <p:pic>
        <p:nvPicPr>
          <p:cNvPr id="30" name="PFE element 209">
            <a:extLst>
              <a:ext uri="{FF2B5EF4-FFF2-40B4-BE49-F238E27FC236}">
                <a16:creationId xmlns:a16="http://schemas.microsoft.com/office/drawing/2014/main" id="{D9E3D085-4D7D-1B4F-A60B-422B640F9BE7}"/>
              </a:ext>
            </a:extLst>
          </p:cNvPr>
          <p:cNvPicPr>
            <a:picLocks/>
          </p:cNvPicPr>
          <p:nvPr/>
        </p:nvPicPr>
        <p:blipFill>
          <a:blip r:embed="rId12"/>
          <a:stretch>
            <a:fillRect/>
          </a:stretch>
        </p:blipFill>
        <p:spPr>
          <a:xfrm>
            <a:off x="6605151" y="4779067"/>
            <a:ext cx="1497330" cy="838200"/>
          </a:xfrm>
          <a:prstGeom prst="rect">
            <a:avLst/>
          </a:prstGeom>
        </p:spPr>
      </p:pic>
      <p:sp>
        <p:nvSpPr>
          <p:cNvPr id="212" name="pfehide210" hidden="1"/>
          <p:cNvSpPr txBox="1"/>
          <p:nvPr/>
        </p:nvSpPr>
        <p:spPr>
          <a:xfrm>
            <a:off x="-2" y="2616600"/>
            <a:ext cx="9144001" cy="1059226"/>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R="0" lvl="0" algn="ctr" rtl="0">
              <a:spcBef>
                <a:spcPts val="0"/>
              </a:spcBef>
              <a:buClr>
                <a:schemeClr val="dk1"/>
              </a:buClr>
              <a:buSzPct val="100000"/>
            </a:pPr>
            <a:r>
              <a:rPr lang="en-US" sz="1600" dirty="0">
                <a:solidFill>
                  <a:srgbClr val="FFFFFF"/>
                </a:solidFill>
                <a:latin typeface="Montserrat Light"/>
                <a:ea typeface="Calibri"/>
                <a:cs typeface="Montserrat Light"/>
                <a:sym typeface="Calibri"/>
              </a:rPr>
              <a:t>Scans of a healthy heart and a diseased heart show similarities, </a:t>
            </a:r>
          </a:p>
          <a:p>
            <a:pPr marR="0" lvl="0" algn="ctr" rtl="0">
              <a:spcBef>
                <a:spcPts val="0"/>
              </a:spcBef>
              <a:buClr>
                <a:schemeClr val="dk1"/>
              </a:buClr>
              <a:buSzPct val="100000"/>
            </a:pPr>
            <a:r>
              <a:rPr lang="en-US" sz="1600" dirty="0">
                <a:solidFill>
                  <a:srgbClr val="FFFFFF"/>
                </a:solidFill>
                <a:latin typeface="Montserrat Light"/>
                <a:ea typeface="Calibri"/>
                <a:cs typeface="Montserrat Light"/>
                <a:sym typeface="Calibri"/>
              </a:rPr>
              <a:t>respectively, to a healthy brain and a brain on drugs.</a:t>
            </a:r>
          </a:p>
          <a:p>
            <a:pPr marR="0" lvl="0" algn="ctr" rtl="0">
              <a:spcBef>
                <a:spcPts val="0"/>
              </a:spcBef>
              <a:buClr>
                <a:schemeClr val="dk1"/>
              </a:buClr>
            </a:pPr>
            <a:endParaRPr sz="1600" dirty="0">
              <a:solidFill>
                <a:srgbClr val="FFFFFF"/>
              </a:solidFill>
              <a:latin typeface="Montserrat Light"/>
              <a:ea typeface="Calibri"/>
              <a:cs typeface="Montserrat Light"/>
              <a:sym typeface="Calibri"/>
            </a:endParaRPr>
          </a:p>
          <a:p>
            <a:pPr marR="0" lvl="0" algn="ctr" rtl="0">
              <a:spcBef>
                <a:spcPts val="0"/>
              </a:spcBef>
              <a:buClr>
                <a:schemeClr val="dk1"/>
              </a:buClr>
              <a:buSzPct val="100000"/>
            </a:pPr>
            <a:r>
              <a:rPr lang="en-US" sz="1600" dirty="0">
                <a:solidFill>
                  <a:srgbClr val="FFFFFF"/>
                </a:solidFill>
                <a:latin typeface="Montserrat Light"/>
                <a:ea typeface="Calibri"/>
                <a:cs typeface="Montserrat Light"/>
                <a:sym typeface="Calibri"/>
              </a:rPr>
              <a:t>What do you notice about these images?</a:t>
            </a:r>
          </a:p>
        </p:txBody>
      </p:sp>
      <p:grpSp>
        <p:nvGrpSpPr>
          <p:cNvPr id="34" name="Group 33">
            <a:extLst>
              <a:ext uri="{FF2B5EF4-FFF2-40B4-BE49-F238E27FC236}">
                <a16:creationId xmlns:a16="http://schemas.microsoft.com/office/drawing/2014/main" id="{0270F00D-18EF-C54C-8101-A4D1AD6C8B75}"/>
              </a:ext>
            </a:extLst>
          </p:cNvPr>
          <p:cNvGrpSpPr/>
          <p:nvPr/>
        </p:nvGrpSpPr>
        <p:grpSpPr>
          <a:xfrm>
            <a:off x="-2" y="2616600"/>
            <a:ext cx="9144000" cy="1059180"/>
            <a:chOff x="317500" y="317500"/>
            <a:chExt cx="9144000" cy="1059180"/>
          </a:xfrm>
        </p:grpSpPr>
        <p:pic>
          <p:nvPicPr>
            <p:cNvPr id="32" name="PFE element 210">
              <a:extLst>
                <a:ext uri="{FF2B5EF4-FFF2-40B4-BE49-F238E27FC236}">
                  <a16:creationId xmlns:a16="http://schemas.microsoft.com/office/drawing/2014/main" id="{34F7A870-781F-9740-847F-2E0087E4428D}"/>
                </a:ext>
              </a:extLst>
            </p:cNvPr>
            <p:cNvPicPr>
              <a:picLocks/>
            </p:cNvPicPr>
            <p:nvPr/>
          </p:nvPicPr>
          <p:blipFill>
            <a:blip r:embed="rId13"/>
            <a:stretch>
              <a:fillRect/>
            </a:stretch>
          </p:blipFill>
          <p:spPr>
            <a:xfrm>
              <a:off x="317500" y="317500"/>
              <a:ext cx="9144000" cy="1059180"/>
            </a:xfrm>
            <a:prstGeom prst="rect">
              <a:avLst/>
            </a:prstGeom>
          </p:spPr>
        </p:pic>
        <p:sp>
          <p:nvSpPr>
            <p:cNvPr id="33" name="Shape_44">
              <a:extLst>
                <a:ext uri="{FF2B5EF4-FFF2-40B4-BE49-F238E27FC236}">
                  <a16:creationId xmlns:a16="http://schemas.microsoft.com/office/drawing/2014/main" id="{C9FD43AD-8C16-B643-B82A-3107EDEDAA9E}"/>
                </a:ext>
              </a:extLst>
            </p:cNvPr>
            <p:cNvSpPr/>
            <p:nvPr/>
          </p:nvSpPr>
          <p:spPr>
            <a:xfrm>
              <a:off x="317500" y="317500"/>
              <a:ext cx="9144000" cy="105918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pfehide211" hidden="1"/>
          <p:cNvSpPr txBox="1">
            <a:spLocks/>
          </p:cNvSpPr>
          <p:nvPr/>
        </p:nvSpPr>
        <p:spPr>
          <a:xfrm>
            <a:off x="1" y="2744395"/>
            <a:ext cx="9143999" cy="837486"/>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4200" dirty="0">
                <a:solidFill>
                  <a:srgbClr val="FFFFFF"/>
                </a:solidFill>
                <a:latin typeface="Montserrat Bold"/>
                <a:cs typeface="Montserrat Bold"/>
              </a:rPr>
              <a:t>BRAIN / HEART </a:t>
            </a:r>
            <a:r>
              <a:rPr lang="en-US" sz="3000" dirty="0">
                <a:solidFill>
                  <a:srgbClr val="FFFFFF"/>
                </a:solidFill>
                <a:latin typeface="Montserrat ExtraLight"/>
                <a:cs typeface="Montserrat ExtraLight"/>
              </a:rPr>
              <a:t>COMPARISON</a:t>
            </a:r>
            <a:endParaRPr lang="en-US" sz="3000" dirty="0">
              <a:solidFill>
                <a:srgbClr val="FFFFFF"/>
              </a:solidFill>
              <a:latin typeface="Montserrat extraLight"/>
              <a:cs typeface="Montserrat extraLight"/>
            </a:endParaRPr>
          </a:p>
        </p:txBody>
      </p:sp>
      <p:grpSp>
        <p:nvGrpSpPr>
          <p:cNvPr id="38" name="Group 37">
            <a:extLst>
              <a:ext uri="{FF2B5EF4-FFF2-40B4-BE49-F238E27FC236}">
                <a16:creationId xmlns:a16="http://schemas.microsoft.com/office/drawing/2014/main" id="{7FB0EAC2-992A-FF4B-A03F-327420DA233F}"/>
              </a:ext>
            </a:extLst>
          </p:cNvPr>
          <p:cNvGrpSpPr/>
          <p:nvPr/>
        </p:nvGrpSpPr>
        <p:grpSpPr>
          <a:xfrm>
            <a:off x="1" y="2742133"/>
            <a:ext cx="9144000" cy="842010"/>
            <a:chOff x="317500" y="317500"/>
            <a:chExt cx="9144000" cy="842010"/>
          </a:xfrm>
        </p:grpSpPr>
        <p:pic>
          <p:nvPicPr>
            <p:cNvPr id="36" name="PFE element 211">
              <a:extLst>
                <a:ext uri="{FF2B5EF4-FFF2-40B4-BE49-F238E27FC236}">
                  <a16:creationId xmlns:a16="http://schemas.microsoft.com/office/drawing/2014/main" id="{85349F3E-05D9-C244-B4F7-B508C098C634}"/>
                </a:ext>
              </a:extLst>
            </p:cNvPr>
            <p:cNvPicPr>
              <a:picLocks/>
            </p:cNvPicPr>
            <p:nvPr/>
          </p:nvPicPr>
          <p:blipFill>
            <a:blip r:embed="rId14"/>
            <a:stretch>
              <a:fillRect/>
            </a:stretch>
          </p:blipFill>
          <p:spPr>
            <a:xfrm>
              <a:off x="317500" y="317500"/>
              <a:ext cx="9144000" cy="842010"/>
            </a:xfrm>
            <a:prstGeom prst="rect">
              <a:avLst/>
            </a:prstGeom>
          </p:spPr>
        </p:pic>
        <p:sp>
          <p:nvSpPr>
            <p:cNvPr id="37" name="Shape_45">
              <a:extLst>
                <a:ext uri="{FF2B5EF4-FFF2-40B4-BE49-F238E27FC236}">
                  <a16:creationId xmlns:a16="http://schemas.microsoft.com/office/drawing/2014/main" id="{5DAEDBEC-2F18-8E44-B6C4-6E67868F9322}"/>
                </a:ext>
              </a:extLst>
            </p:cNvPr>
            <p:cNvSpPr/>
            <p:nvPr/>
          </p:nvSpPr>
          <p:spPr>
            <a:xfrm>
              <a:off x="317500" y="317500"/>
              <a:ext cx="9144000" cy="8420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10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200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3" name="Picture 2" descr="DEA_Brain.jpg"/>
          <p:cNvPicPr>
            <a:picLocks noChangeAspect="1"/>
          </p:cNvPicPr>
          <p:nvPr/>
        </p:nvPicPr>
        <p:blipFill rotWithShape="1">
          <a:blip r:embed="rId3" cstate="hqprint">
            <a:extLst>
              <a:ext uri="{28A0092B-C50C-407E-A947-70E740481C1C}">
                <a14:useLocalDpi xmlns:a14="http://schemas.microsoft.com/office/drawing/2010/main"/>
              </a:ext>
            </a:extLst>
          </a:blip>
          <a:srcRect t="-1961"/>
          <a:stretch/>
        </p:blipFill>
        <p:spPr>
          <a:xfrm>
            <a:off x="4388630" y="1508759"/>
            <a:ext cx="4755369" cy="4755369"/>
          </a:xfrm>
          <a:prstGeom prst="rect">
            <a:avLst/>
          </a:prstGeom>
        </p:spPr>
      </p:pic>
      <p:pic>
        <p:nvPicPr>
          <p:cNvPr id="11" name="PFE element 213">
            <a:extLst>
              <a:ext uri="{FF2B5EF4-FFF2-40B4-BE49-F238E27FC236}">
                <a16:creationId xmlns:a16="http://schemas.microsoft.com/office/drawing/2014/main" id="{7DD8ED7C-BC14-AA49-A66D-77BAADFBFAB8}"/>
              </a:ext>
            </a:extLst>
          </p:cNvPr>
          <p:cNvPicPr>
            <a:picLocks/>
          </p:cNvPicPr>
          <p:nvPr/>
        </p:nvPicPr>
        <p:blipFill>
          <a:blip r:embed="rId4"/>
          <a:stretch>
            <a:fillRect/>
          </a:stretch>
        </p:blipFill>
        <p:spPr>
          <a:xfrm>
            <a:off x="382270" y="2238971"/>
            <a:ext cx="3684270" cy="3695700"/>
          </a:xfrm>
          <a:prstGeom prst="rect">
            <a:avLst/>
          </a:prstGeom>
        </p:spPr>
      </p:pic>
      <p:pic>
        <p:nvPicPr>
          <p:cNvPr id="15" name="PFE element 214">
            <a:extLst>
              <a:ext uri="{FF2B5EF4-FFF2-40B4-BE49-F238E27FC236}">
                <a16:creationId xmlns:a16="http://schemas.microsoft.com/office/drawing/2014/main" id="{3E9831D6-385F-AA45-8C13-07193BB26667}"/>
              </a:ext>
            </a:extLst>
          </p:cNvPr>
          <p:cNvPicPr>
            <a:picLocks/>
          </p:cNvPicPr>
          <p:nvPr/>
        </p:nvPicPr>
        <p:blipFill>
          <a:blip r:embed="rId5"/>
          <a:stretch>
            <a:fillRect/>
          </a:stretch>
        </p:blipFill>
        <p:spPr>
          <a:xfrm>
            <a:off x="1823563" y="6353713"/>
            <a:ext cx="4175760" cy="368834"/>
          </a:xfrm>
          <a:prstGeom prst="rect">
            <a:avLst/>
          </a:prstGeom>
        </p:spPr>
      </p:pic>
      <p:pic>
        <p:nvPicPr>
          <p:cNvPr id="17" name="PFE element 215">
            <a:extLst>
              <a:ext uri="{FF2B5EF4-FFF2-40B4-BE49-F238E27FC236}">
                <a16:creationId xmlns:a16="http://schemas.microsoft.com/office/drawing/2014/main" id="{9C05680E-E4A9-3546-99DC-FF6BF8D684AD}"/>
              </a:ext>
            </a:extLst>
          </p:cNvPr>
          <p:cNvPicPr>
            <a:picLocks/>
          </p:cNvPicPr>
          <p:nvPr/>
        </p:nvPicPr>
        <p:blipFill>
          <a:blip r:embed="rId6"/>
          <a:stretch>
            <a:fillRect/>
          </a:stretch>
        </p:blipFill>
        <p:spPr>
          <a:xfrm>
            <a:off x="150918" y="6361007"/>
            <a:ext cx="711625" cy="355813"/>
          </a:xfrm>
          <a:prstGeom prst="rect">
            <a:avLst/>
          </a:prstGeom>
        </p:spPr>
      </p:pic>
      <p:sp>
        <p:nvSpPr>
          <p:cNvPr id="7" name="Rectangle 6"/>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FE element 217">
            <a:extLst>
              <a:ext uri="{FF2B5EF4-FFF2-40B4-BE49-F238E27FC236}">
                <a16:creationId xmlns:a16="http://schemas.microsoft.com/office/drawing/2014/main" id="{618EE0AF-CC6C-9F45-B0F1-F1111773E5FB}"/>
              </a:ext>
            </a:extLst>
          </p:cNvPr>
          <p:cNvPicPr>
            <a:picLocks/>
          </p:cNvPicPr>
          <p:nvPr/>
        </p:nvPicPr>
        <p:blipFill>
          <a:blip r:embed="rId7"/>
          <a:stretch>
            <a:fillRect/>
          </a:stretch>
        </p:blipFill>
        <p:spPr>
          <a:xfrm>
            <a:off x="0" y="412536"/>
            <a:ext cx="9144000" cy="845533"/>
          </a:xfrm>
          <a:prstGeom prst="rect">
            <a:avLst/>
          </a:prstGeom>
        </p:spPr>
      </p:pic>
      <p:cxnSp>
        <p:nvCxnSpPr>
          <p:cNvPr id="9" name="Straight Connector 8"/>
          <p:cNvCxnSpPr/>
          <p:nvPr/>
        </p:nvCxnSpPr>
        <p:spPr>
          <a:xfrm>
            <a:off x="1942603" y="1187292"/>
            <a:ext cx="236523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8" name="Rectangle 7"/>
          <p:cNvSpPr/>
          <p:nvPr/>
        </p:nvSpPr>
        <p:spPr>
          <a:xfrm>
            <a:off x="0" y="0"/>
            <a:ext cx="4572000" cy="6268720"/>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FE element 220">
            <a:extLst>
              <a:ext uri="{FF2B5EF4-FFF2-40B4-BE49-F238E27FC236}">
                <a16:creationId xmlns:a16="http://schemas.microsoft.com/office/drawing/2014/main" id="{A926A3B4-0E4E-CA49-AF0E-1CB3CA665CFA}"/>
              </a:ext>
            </a:extLst>
          </p:cNvPr>
          <p:cNvPicPr>
            <a:picLocks/>
          </p:cNvPicPr>
          <p:nvPr/>
        </p:nvPicPr>
        <p:blipFill>
          <a:blip r:embed="rId3"/>
          <a:stretch>
            <a:fillRect/>
          </a:stretch>
        </p:blipFill>
        <p:spPr>
          <a:xfrm>
            <a:off x="504000" y="2334565"/>
            <a:ext cx="3608070" cy="3581400"/>
          </a:xfrm>
          <a:prstGeom prst="rect">
            <a:avLst/>
          </a:prstGeom>
        </p:spPr>
      </p:pic>
      <p:sp>
        <p:nvSpPr>
          <p:cNvPr id="237" name="Shape 237" descr="American Teen, Teen, Teenager, African American, Ethnic"/>
          <p:cNvSpPr/>
          <p:nvPr/>
        </p:nvSpPr>
        <p:spPr>
          <a:xfrm>
            <a:off x="116682" y="-144463"/>
            <a:ext cx="2285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3" name="PFE element 222">
            <a:extLst>
              <a:ext uri="{FF2B5EF4-FFF2-40B4-BE49-F238E27FC236}">
                <a16:creationId xmlns:a16="http://schemas.microsoft.com/office/drawing/2014/main" id="{9265BC64-8596-E24B-B5AF-4F538435996F}"/>
              </a:ext>
            </a:extLst>
          </p:cNvPr>
          <p:cNvPicPr>
            <a:picLocks/>
          </p:cNvPicPr>
          <p:nvPr/>
        </p:nvPicPr>
        <p:blipFill>
          <a:blip r:embed="rId4"/>
          <a:stretch>
            <a:fillRect/>
          </a:stretch>
        </p:blipFill>
        <p:spPr>
          <a:xfrm>
            <a:off x="1823563" y="6353713"/>
            <a:ext cx="4175760" cy="368834"/>
          </a:xfrm>
          <a:prstGeom prst="rect">
            <a:avLst/>
          </a:prstGeom>
        </p:spPr>
      </p:pic>
      <p:pic>
        <p:nvPicPr>
          <p:cNvPr id="18" name="PFE element 223">
            <a:extLst>
              <a:ext uri="{FF2B5EF4-FFF2-40B4-BE49-F238E27FC236}">
                <a16:creationId xmlns:a16="http://schemas.microsoft.com/office/drawing/2014/main" id="{05807FDF-F10C-3443-BC8F-203EAEF22548}"/>
              </a:ext>
            </a:extLst>
          </p:cNvPr>
          <p:cNvPicPr>
            <a:picLocks/>
          </p:cNvPicPr>
          <p:nvPr/>
        </p:nvPicPr>
        <p:blipFill>
          <a:blip r:embed="rId5"/>
          <a:stretch>
            <a:fillRect/>
          </a:stretch>
        </p:blipFill>
        <p:spPr>
          <a:xfrm>
            <a:off x="150918" y="6361007"/>
            <a:ext cx="711625" cy="355813"/>
          </a:xfrm>
          <a:prstGeom prst="rect">
            <a:avLst/>
          </a:prstGeom>
        </p:spPr>
      </p:pic>
      <p:sp>
        <p:nvSpPr>
          <p:cNvPr id="9" name="pfehide224" hidden="1"/>
          <p:cNvSpPr txBox="1">
            <a:spLocks/>
          </p:cNvSpPr>
          <p:nvPr/>
        </p:nvSpPr>
        <p:spPr>
          <a:xfrm>
            <a:off x="504000" y="261925"/>
            <a:ext cx="4215711" cy="202692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buSzPct val="25000"/>
            </a:pPr>
            <a:r>
              <a:rPr lang="en-US" sz="3000" dirty="0">
                <a:solidFill>
                  <a:srgbClr val="FFFFFF"/>
                </a:solidFill>
                <a:latin typeface="Montserrat ExtraLight"/>
                <a:cs typeface="Montserrat ExtraLight"/>
              </a:rPr>
              <a:t>THE</a:t>
            </a:r>
          </a:p>
          <a:p>
            <a:pPr>
              <a:buSzPct val="25000"/>
            </a:pPr>
            <a:r>
              <a:rPr lang="en-US" sz="4200" dirty="0">
                <a:solidFill>
                  <a:srgbClr val="FFFFFF"/>
                </a:solidFill>
                <a:latin typeface="Montserrat Bold"/>
                <a:cs typeface="Montserrat Bold"/>
              </a:rPr>
              <a:t>ADOLESCENT</a:t>
            </a:r>
          </a:p>
          <a:p>
            <a:pPr>
              <a:buSzPct val="25000"/>
            </a:pPr>
            <a:r>
              <a:rPr lang="en-US" sz="3000" dirty="0">
                <a:solidFill>
                  <a:srgbClr val="FFFFFF"/>
                </a:solidFill>
                <a:latin typeface="Montserrat ExtraLight"/>
                <a:cs typeface="Montserrat ExtraLight"/>
              </a:rPr>
              <a:t>BRAIN</a:t>
            </a:r>
            <a:endParaRPr lang="en-US" sz="4200" dirty="0">
              <a:solidFill>
                <a:srgbClr val="FFFFFF"/>
              </a:solidFill>
              <a:latin typeface="Montserrat ExtraLight"/>
              <a:cs typeface="Montserrat ExtraLight"/>
            </a:endParaRPr>
          </a:p>
        </p:txBody>
      </p:sp>
      <p:grpSp>
        <p:nvGrpSpPr>
          <p:cNvPr id="22" name="Group 21">
            <a:extLst>
              <a:ext uri="{FF2B5EF4-FFF2-40B4-BE49-F238E27FC236}">
                <a16:creationId xmlns:a16="http://schemas.microsoft.com/office/drawing/2014/main" id="{9B929338-9BF4-534C-9A69-B3744E557AB6}"/>
              </a:ext>
            </a:extLst>
          </p:cNvPr>
          <p:cNvGrpSpPr/>
          <p:nvPr/>
        </p:nvGrpSpPr>
        <p:grpSpPr>
          <a:xfrm>
            <a:off x="503020" y="265735"/>
            <a:ext cx="4217670" cy="2019300"/>
            <a:chOff x="317500" y="317500"/>
            <a:chExt cx="4217670" cy="2019300"/>
          </a:xfrm>
        </p:grpSpPr>
        <p:pic>
          <p:nvPicPr>
            <p:cNvPr id="20" name="PFE element 224">
              <a:extLst>
                <a:ext uri="{FF2B5EF4-FFF2-40B4-BE49-F238E27FC236}">
                  <a16:creationId xmlns:a16="http://schemas.microsoft.com/office/drawing/2014/main" id="{0F91AC4D-5F35-0643-B959-6FD25BC06DE6}"/>
                </a:ext>
              </a:extLst>
            </p:cNvPr>
            <p:cNvPicPr>
              <a:picLocks/>
            </p:cNvPicPr>
            <p:nvPr/>
          </p:nvPicPr>
          <p:blipFill>
            <a:blip r:embed="rId6"/>
            <a:stretch>
              <a:fillRect/>
            </a:stretch>
          </p:blipFill>
          <p:spPr>
            <a:xfrm>
              <a:off x="317500" y="317500"/>
              <a:ext cx="4217670" cy="2019300"/>
            </a:xfrm>
            <a:prstGeom prst="rect">
              <a:avLst/>
            </a:prstGeom>
          </p:spPr>
        </p:pic>
        <p:sp>
          <p:nvSpPr>
            <p:cNvPr id="21" name="Shape_46">
              <a:extLst>
                <a:ext uri="{FF2B5EF4-FFF2-40B4-BE49-F238E27FC236}">
                  <a16:creationId xmlns:a16="http://schemas.microsoft.com/office/drawing/2014/main" id="{15D8F527-F897-1047-B5CA-0BE7D2C3DFE4}"/>
                </a:ext>
              </a:extLst>
            </p:cNvPr>
            <p:cNvSpPr/>
            <p:nvPr/>
          </p:nvSpPr>
          <p:spPr>
            <a:xfrm>
              <a:off x="317500" y="317500"/>
              <a:ext cx="4217670" cy="201930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5577840" y="1103903"/>
            <a:ext cx="3627120"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5137807" y="532403"/>
            <a:ext cx="1143000" cy="114300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fehide227" hidden="1"/>
          <p:cNvSpPr txBox="1">
            <a:spLocks/>
          </p:cNvSpPr>
          <p:nvPr/>
        </p:nvSpPr>
        <p:spPr>
          <a:xfrm>
            <a:off x="5137807" y="809359"/>
            <a:ext cx="1143000" cy="489162"/>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lnSpc>
                <a:spcPct val="110000"/>
              </a:lnSpc>
              <a:buSzPct val="25000"/>
            </a:pPr>
            <a:r>
              <a:rPr lang="en-US" sz="1200" dirty="0">
                <a:solidFill>
                  <a:srgbClr val="FFFFFF"/>
                </a:solidFill>
                <a:latin typeface="Montserrat Bold"/>
                <a:cs typeface="Montserrat Bold"/>
              </a:rPr>
              <a:t>STUDENT</a:t>
            </a:r>
          </a:p>
          <a:p>
            <a:pPr algn="ctr">
              <a:lnSpc>
                <a:spcPct val="110000"/>
              </a:lnSpc>
              <a:buSzPct val="25000"/>
            </a:pPr>
            <a:r>
              <a:rPr lang="en-US" sz="1200" dirty="0">
                <a:solidFill>
                  <a:srgbClr val="FFFFFF"/>
                </a:solidFill>
                <a:latin typeface="Montserrat Bold"/>
                <a:cs typeface="Montserrat Bold"/>
              </a:rPr>
              <a:t>RESPONSES</a:t>
            </a:r>
          </a:p>
        </p:txBody>
      </p:sp>
      <p:grpSp>
        <p:nvGrpSpPr>
          <p:cNvPr id="26" name="Group 25">
            <a:extLst>
              <a:ext uri="{FF2B5EF4-FFF2-40B4-BE49-F238E27FC236}">
                <a16:creationId xmlns:a16="http://schemas.microsoft.com/office/drawing/2014/main" id="{C331E95F-0C2B-5145-BB93-312A181EFEE1}"/>
              </a:ext>
            </a:extLst>
          </p:cNvPr>
          <p:cNvGrpSpPr/>
          <p:nvPr/>
        </p:nvGrpSpPr>
        <p:grpSpPr>
          <a:xfrm>
            <a:off x="5137807" y="812005"/>
            <a:ext cx="1143000" cy="483870"/>
            <a:chOff x="317500" y="317500"/>
            <a:chExt cx="1143000" cy="483870"/>
          </a:xfrm>
        </p:grpSpPr>
        <p:pic>
          <p:nvPicPr>
            <p:cNvPr id="24" name="PFE element 227">
              <a:extLst>
                <a:ext uri="{FF2B5EF4-FFF2-40B4-BE49-F238E27FC236}">
                  <a16:creationId xmlns:a16="http://schemas.microsoft.com/office/drawing/2014/main" id="{7B3DCCF8-7542-E143-85C3-2A4C0A6736B1}"/>
                </a:ext>
              </a:extLst>
            </p:cNvPr>
            <p:cNvPicPr>
              <a:picLocks/>
            </p:cNvPicPr>
            <p:nvPr/>
          </p:nvPicPr>
          <p:blipFill>
            <a:blip r:embed="rId7"/>
            <a:stretch>
              <a:fillRect/>
            </a:stretch>
          </p:blipFill>
          <p:spPr>
            <a:xfrm>
              <a:off x="317500" y="317500"/>
              <a:ext cx="1143000" cy="483870"/>
            </a:xfrm>
            <a:prstGeom prst="rect">
              <a:avLst/>
            </a:prstGeom>
          </p:spPr>
        </p:pic>
        <p:sp>
          <p:nvSpPr>
            <p:cNvPr id="25" name="Shape_47">
              <a:extLst>
                <a:ext uri="{FF2B5EF4-FFF2-40B4-BE49-F238E27FC236}">
                  <a16:creationId xmlns:a16="http://schemas.microsoft.com/office/drawing/2014/main" id="{48B4AC39-E9E9-0843-82BC-C16FE37196BC}"/>
                </a:ext>
              </a:extLst>
            </p:cNvPr>
            <p:cNvSpPr/>
            <p:nvPr/>
          </p:nvSpPr>
          <p:spPr>
            <a:xfrm>
              <a:off x="317500" y="317500"/>
              <a:ext cx="1143000" cy="48387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11" name="Rectangle 10"/>
          <p:cNvSpPr/>
          <p:nvPr/>
        </p:nvSpPr>
        <p:spPr>
          <a:xfrm>
            <a:off x="4572000" y="0"/>
            <a:ext cx="4572000" cy="1577597"/>
          </a:xfrm>
          <a:prstGeom prst="rect">
            <a:avLst/>
          </a:prstGeom>
          <a:solidFill>
            <a:srgbClr val="1528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4572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FE element 230">
            <a:extLst>
              <a:ext uri="{FF2B5EF4-FFF2-40B4-BE49-F238E27FC236}">
                <a16:creationId xmlns:a16="http://schemas.microsoft.com/office/drawing/2014/main" id="{7EDBB06B-4F70-714E-A29C-42EC49E04901}"/>
              </a:ext>
            </a:extLst>
          </p:cNvPr>
          <p:cNvPicPr>
            <a:picLocks/>
          </p:cNvPicPr>
          <p:nvPr/>
        </p:nvPicPr>
        <p:blipFill>
          <a:blip r:embed="rId3"/>
          <a:stretch>
            <a:fillRect/>
          </a:stretch>
        </p:blipFill>
        <p:spPr>
          <a:xfrm>
            <a:off x="0" y="2032"/>
            <a:ext cx="4572000" cy="1573530"/>
          </a:xfrm>
          <a:prstGeom prst="rect">
            <a:avLst/>
          </a:prstGeom>
        </p:spPr>
      </p:pic>
      <p:pic>
        <p:nvPicPr>
          <p:cNvPr id="17" name="PFE element 231">
            <a:extLst>
              <a:ext uri="{FF2B5EF4-FFF2-40B4-BE49-F238E27FC236}">
                <a16:creationId xmlns:a16="http://schemas.microsoft.com/office/drawing/2014/main" id="{D5969D58-FDF4-914E-B2D3-4B82008C80A1}"/>
              </a:ext>
            </a:extLst>
          </p:cNvPr>
          <p:cNvPicPr>
            <a:picLocks/>
          </p:cNvPicPr>
          <p:nvPr/>
        </p:nvPicPr>
        <p:blipFill>
          <a:blip r:embed="rId4"/>
          <a:stretch>
            <a:fillRect/>
          </a:stretch>
        </p:blipFill>
        <p:spPr>
          <a:xfrm>
            <a:off x="570788" y="2042796"/>
            <a:ext cx="3581400" cy="1147782"/>
          </a:xfrm>
          <a:prstGeom prst="rect">
            <a:avLst/>
          </a:prstGeom>
        </p:spPr>
      </p:pic>
      <p:pic>
        <p:nvPicPr>
          <p:cNvPr id="21" name="PFE element 232">
            <a:extLst>
              <a:ext uri="{FF2B5EF4-FFF2-40B4-BE49-F238E27FC236}">
                <a16:creationId xmlns:a16="http://schemas.microsoft.com/office/drawing/2014/main" id="{A7663F58-ABF9-4E42-8615-723BC98BB4C5}"/>
              </a:ext>
            </a:extLst>
          </p:cNvPr>
          <p:cNvPicPr>
            <a:picLocks/>
          </p:cNvPicPr>
          <p:nvPr/>
        </p:nvPicPr>
        <p:blipFill>
          <a:blip r:embed="rId5"/>
          <a:stretch>
            <a:fillRect/>
          </a:stretch>
        </p:blipFill>
        <p:spPr>
          <a:xfrm>
            <a:off x="5038844" y="2023112"/>
            <a:ext cx="3520440" cy="1028700"/>
          </a:xfrm>
          <a:prstGeom prst="rect">
            <a:avLst/>
          </a:prstGeom>
        </p:spPr>
      </p:pic>
      <p:pic>
        <p:nvPicPr>
          <p:cNvPr id="23" name="PFE element 233">
            <a:extLst>
              <a:ext uri="{FF2B5EF4-FFF2-40B4-BE49-F238E27FC236}">
                <a16:creationId xmlns:a16="http://schemas.microsoft.com/office/drawing/2014/main" id="{40CDF67C-1972-D04D-8072-5EC1B08FACC3}"/>
              </a:ext>
            </a:extLst>
          </p:cNvPr>
          <p:cNvPicPr>
            <a:picLocks/>
          </p:cNvPicPr>
          <p:nvPr/>
        </p:nvPicPr>
        <p:blipFill>
          <a:blip r:embed="rId6"/>
          <a:stretch>
            <a:fillRect/>
          </a:stretch>
        </p:blipFill>
        <p:spPr>
          <a:xfrm>
            <a:off x="1823563" y="6353713"/>
            <a:ext cx="4175760" cy="368834"/>
          </a:xfrm>
          <a:prstGeom prst="rect">
            <a:avLst/>
          </a:prstGeom>
        </p:spPr>
      </p:pic>
      <p:pic>
        <p:nvPicPr>
          <p:cNvPr id="25" name="PFE element 234">
            <a:extLst>
              <a:ext uri="{FF2B5EF4-FFF2-40B4-BE49-F238E27FC236}">
                <a16:creationId xmlns:a16="http://schemas.microsoft.com/office/drawing/2014/main" id="{3920D734-0EA1-1B4F-B618-D98ECBE0EEFF}"/>
              </a:ext>
            </a:extLst>
          </p:cNvPr>
          <p:cNvPicPr>
            <a:picLocks/>
          </p:cNvPicPr>
          <p:nvPr/>
        </p:nvPicPr>
        <p:blipFill>
          <a:blip r:embed="rId7"/>
          <a:stretch>
            <a:fillRect/>
          </a:stretch>
        </p:blipFill>
        <p:spPr>
          <a:xfrm>
            <a:off x="150918" y="6361007"/>
            <a:ext cx="711625" cy="355813"/>
          </a:xfrm>
          <a:prstGeom prst="rect">
            <a:avLst/>
          </a:prstGeom>
        </p:spPr>
      </p:pic>
      <p:pic>
        <p:nvPicPr>
          <p:cNvPr id="27" name="PFE element 235">
            <a:extLst>
              <a:ext uri="{FF2B5EF4-FFF2-40B4-BE49-F238E27FC236}">
                <a16:creationId xmlns:a16="http://schemas.microsoft.com/office/drawing/2014/main" id="{6E700761-71AC-9A42-A61E-0BFBAB6C48A5}"/>
              </a:ext>
            </a:extLst>
          </p:cNvPr>
          <p:cNvPicPr>
            <a:picLocks/>
          </p:cNvPicPr>
          <p:nvPr/>
        </p:nvPicPr>
        <p:blipFill>
          <a:blip r:embed="rId8"/>
          <a:stretch>
            <a:fillRect/>
          </a:stretch>
        </p:blipFill>
        <p:spPr>
          <a:xfrm>
            <a:off x="4220964" y="110490"/>
            <a:ext cx="815340" cy="1211580"/>
          </a:xfrm>
          <a:prstGeom prst="rect">
            <a:avLst/>
          </a:prstGeom>
        </p:spPr>
      </p:pic>
      <p:pic>
        <p:nvPicPr>
          <p:cNvPr id="29" name="PFE element 236">
            <a:extLst>
              <a:ext uri="{FF2B5EF4-FFF2-40B4-BE49-F238E27FC236}">
                <a16:creationId xmlns:a16="http://schemas.microsoft.com/office/drawing/2014/main" id="{B0CB90F8-E552-244A-BB02-3E67CEDFF908}"/>
              </a:ext>
            </a:extLst>
          </p:cNvPr>
          <p:cNvPicPr>
            <a:picLocks/>
          </p:cNvPicPr>
          <p:nvPr/>
        </p:nvPicPr>
        <p:blipFill>
          <a:blip r:embed="rId9"/>
          <a:stretch>
            <a:fillRect/>
          </a:stretch>
        </p:blipFill>
        <p:spPr>
          <a:xfrm>
            <a:off x="4572001" y="2033"/>
            <a:ext cx="4572000" cy="1573530"/>
          </a:xfrm>
          <a:prstGeom prst="rect">
            <a:avLst/>
          </a:prstGeom>
        </p:spPr>
      </p:pic>
      <p:cxnSp>
        <p:nvCxnSpPr>
          <p:cNvPr id="12" name="Straight Connector 11"/>
          <p:cNvCxnSpPr/>
          <p:nvPr/>
        </p:nvCxnSpPr>
        <p:spPr>
          <a:xfrm>
            <a:off x="4572000" y="1673225"/>
            <a:ext cx="0" cy="4422775"/>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31" name="PFE element 238">
            <a:extLst>
              <a:ext uri="{FF2B5EF4-FFF2-40B4-BE49-F238E27FC236}">
                <a16:creationId xmlns:a16="http://schemas.microsoft.com/office/drawing/2014/main" id="{B5B83F8A-5869-5441-BA23-923ECA21A1C9}"/>
              </a:ext>
            </a:extLst>
          </p:cNvPr>
          <p:cNvPicPr>
            <a:picLocks/>
          </p:cNvPicPr>
          <p:nvPr/>
        </p:nvPicPr>
        <p:blipFill>
          <a:blip r:embed="rId10"/>
          <a:stretch>
            <a:fillRect/>
          </a:stretch>
        </p:blipFill>
        <p:spPr>
          <a:xfrm>
            <a:off x="567269" y="3133125"/>
            <a:ext cx="3520440" cy="2297430"/>
          </a:xfrm>
          <a:prstGeom prst="rect">
            <a:avLst/>
          </a:prstGeom>
        </p:spPr>
      </p:pic>
      <p:pic>
        <p:nvPicPr>
          <p:cNvPr id="33" name="PFE element 239">
            <a:extLst>
              <a:ext uri="{FF2B5EF4-FFF2-40B4-BE49-F238E27FC236}">
                <a16:creationId xmlns:a16="http://schemas.microsoft.com/office/drawing/2014/main" id="{EA6D5939-D781-1F40-A5C2-5556801A4364}"/>
              </a:ext>
            </a:extLst>
          </p:cNvPr>
          <p:cNvPicPr>
            <a:picLocks/>
          </p:cNvPicPr>
          <p:nvPr/>
        </p:nvPicPr>
        <p:blipFill>
          <a:blip r:embed="rId11"/>
          <a:stretch>
            <a:fillRect/>
          </a:stretch>
        </p:blipFill>
        <p:spPr>
          <a:xfrm>
            <a:off x="5052657" y="3352802"/>
            <a:ext cx="3406140" cy="15125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FE element 240">
            <a:extLst>
              <a:ext uri="{FF2B5EF4-FFF2-40B4-BE49-F238E27FC236}">
                <a16:creationId xmlns:a16="http://schemas.microsoft.com/office/drawing/2014/main" id="{916ED05D-395D-EE44-99EA-AE4E47C2D492}"/>
              </a:ext>
            </a:extLst>
          </p:cNvPr>
          <p:cNvPicPr>
            <a:picLocks/>
          </p:cNvPicPr>
          <p:nvPr/>
        </p:nvPicPr>
        <p:blipFill>
          <a:blip r:embed="rId2"/>
          <a:stretch>
            <a:fillRect/>
          </a:stretch>
        </p:blipFill>
        <p:spPr>
          <a:xfrm>
            <a:off x="150918" y="6361007"/>
            <a:ext cx="711625" cy="355813"/>
          </a:xfrm>
          <a:prstGeom prst="rect">
            <a:avLst/>
          </a:prstGeom>
        </p:spPr>
      </p:pic>
      <p:pic>
        <p:nvPicPr>
          <p:cNvPr id="13" name="PFE element 241">
            <a:extLst>
              <a:ext uri="{FF2B5EF4-FFF2-40B4-BE49-F238E27FC236}">
                <a16:creationId xmlns:a16="http://schemas.microsoft.com/office/drawing/2014/main" id="{102A78AF-DD62-4C4B-AA60-06E425D31C79}"/>
              </a:ext>
            </a:extLst>
          </p:cNvPr>
          <p:cNvPicPr>
            <a:picLocks/>
          </p:cNvPicPr>
          <p:nvPr/>
        </p:nvPicPr>
        <p:blipFill>
          <a:blip r:embed="rId3"/>
          <a:stretch>
            <a:fillRect/>
          </a:stretch>
        </p:blipFill>
        <p:spPr>
          <a:xfrm>
            <a:off x="1823563" y="6353713"/>
            <a:ext cx="4175760" cy="368834"/>
          </a:xfrm>
          <a:prstGeom prst="rect">
            <a:avLst/>
          </a:prstGeom>
        </p:spPr>
      </p:pic>
      <p:sp>
        <p:nvSpPr>
          <p:cNvPr id="6" name="Rectangle 5">
            <a:extLst>
              <a:ext uri="{FF2B5EF4-FFF2-40B4-BE49-F238E27FC236}">
                <a16:creationId xmlns:a16="http://schemas.microsoft.com/office/drawing/2014/main" id="{125EE528-F839-F34E-BF8F-BF880569A7AA}"/>
              </a:ext>
            </a:extLst>
          </p:cNvPr>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F66"/>
              </a:solidFill>
            </a:endParaRPr>
          </a:p>
        </p:txBody>
      </p:sp>
      <p:pic>
        <p:nvPicPr>
          <p:cNvPr id="15" name="PFE element 243">
            <a:extLst>
              <a:ext uri="{FF2B5EF4-FFF2-40B4-BE49-F238E27FC236}">
                <a16:creationId xmlns:a16="http://schemas.microsoft.com/office/drawing/2014/main" id="{07A7F5AB-D2A9-7F47-AE13-19CE7FF9E87D}"/>
              </a:ext>
            </a:extLst>
          </p:cNvPr>
          <p:cNvPicPr>
            <a:picLocks/>
          </p:cNvPicPr>
          <p:nvPr/>
        </p:nvPicPr>
        <p:blipFill>
          <a:blip r:embed="rId4"/>
          <a:stretch>
            <a:fillRect/>
          </a:stretch>
        </p:blipFill>
        <p:spPr>
          <a:xfrm>
            <a:off x="0" y="100116"/>
            <a:ext cx="9144000" cy="1230630"/>
          </a:xfrm>
          <a:prstGeom prst="rect">
            <a:avLst/>
          </a:prstGeom>
        </p:spPr>
      </p:pic>
      <p:cxnSp>
        <p:nvCxnSpPr>
          <p:cNvPr id="8" name="Straight Connector 7">
            <a:extLst>
              <a:ext uri="{FF2B5EF4-FFF2-40B4-BE49-F238E27FC236}">
                <a16:creationId xmlns:a16="http://schemas.microsoft.com/office/drawing/2014/main" id="{8E58FCEE-B16A-9546-918C-D6B3970DCCFF}"/>
              </a:ext>
            </a:extLst>
          </p:cNvPr>
          <p:cNvCxnSpPr>
            <a:cxnSpLocks/>
          </p:cNvCxnSpPr>
          <p:nvPr/>
        </p:nvCxnSpPr>
        <p:spPr>
          <a:xfrm>
            <a:off x="4046220" y="1096320"/>
            <a:ext cx="1961993"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7" name="PFE element 245">
            <a:extLst>
              <a:ext uri="{FF2B5EF4-FFF2-40B4-BE49-F238E27FC236}">
                <a16:creationId xmlns:a16="http://schemas.microsoft.com/office/drawing/2014/main" id="{B7A33F8A-77D7-EC4D-8C62-18AEB84380BB}"/>
              </a:ext>
            </a:extLst>
          </p:cNvPr>
          <p:cNvPicPr>
            <a:picLocks/>
          </p:cNvPicPr>
          <p:nvPr/>
        </p:nvPicPr>
        <p:blipFill>
          <a:blip r:embed="rId5"/>
          <a:stretch>
            <a:fillRect/>
          </a:stretch>
        </p:blipFill>
        <p:spPr>
          <a:xfrm>
            <a:off x="1823563" y="2137782"/>
            <a:ext cx="6118860" cy="3657600"/>
          </a:xfrm>
          <a:prstGeom prst="rect">
            <a:avLst/>
          </a:prstGeom>
        </p:spPr>
      </p:pic>
    </p:spTree>
    <p:extLst>
      <p:ext uri="{BB962C8B-B14F-4D97-AF65-F5344CB8AC3E}">
        <p14:creationId xmlns:p14="http://schemas.microsoft.com/office/powerpoint/2010/main" val="39535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54" name="Rectangle 53"/>
          <p:cNvSpPr/>
          <p:nvPr/>
        </p:nvSpPr>
        <p:spPr>
          <a:xfrm>
            <a:off x="0" y="0"/>
            <a:ext cx="9144000" cy="1577597"/>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FE element 17">
            <a:extLst>
              <a:ext uri="{FF2B5EF4-FFF2-40B4-BE49-F238E27FC236}">
                <a16:creationId xmlns:a16="http://schemas.microsoft.com/office/drawing/2014/main" id="{B6D0D258-2653-3245-A212-B6ED98761E27}"/>
              </a:ext>
            </a:extLst>
          </p:cNvPr>
          <p:cNvPicPr>
            <a:picLocks/>
          </p:cNvPicPr>
          <p:nvPr/>
        </p:nvPicPr>
        <p:blipFill>
          <a:blip r:embed="rId3"/>
          <a:stretch>
            <a:fillRect/>
          </a:stretch>
        </p:blipFill>
        <p:spPr>
          <a:xfrm>
            <a:off x="2534307" y="2106325"/>
            <a:ext cx="4572000" cy="826403"/>
          </a:xfrm>
          <a:prstGeom prst="rect">
            <a:avLst/>
          </a:prstGeom>
        </p:spPr>
      </p:pic>
      <p:pic>
        <p:nvPicPr>
          <p:cNvPr id="9" name="PFE element 18">
            <a:extLst>
              <a:ext uri="{FF2B5EF4-FFF2-40B4-BE49-F238E27FC236}">
                <a16:creationId xmlns:a16="http://schemas.microsoft.com/office/drawing/2014/main" id="{0B0C92E2-BC01-9D41-8BED-156FD78AC060}"/>
              </a:ext>
            </a:extLst>
          </p:cNvPr>
          <p:cNvPicPr>
            <a:picLocks/>
          </p:cNvPicPr>
          <p:nvPr/>
        </p:nvPicPr>
        <p:blipFill>
          <a:blip r:embed="rId4"/>
          <a:stretch>
            <a:fillRect/>
          </a:stretch>
        </p:blipFill>
        <p:spPr>
          <a:xfrm>
            <a:off x="1823563" y="6353713"/>
            <a:ext cx="4175760" cy="368834"/>
          </a:xfrm>
          <a:prstGeom prst="rect">
            <a:avLst/>
          </a:prstGeom>
        </p:spPr>
      </p:pic>
      <p:pic>
        <p:nvPicPr>
          <p:cNvPr id="11" name="PFE element 19">
            <a:extLst>
              <a:ext uri="{FF2B5EF4-FFF2-40B4-BE49-F238E27FC236}">
                <a16:creationId xmlns:a16="http://schemas.microsoft.com/office/drawing/2014/main" id="{C9F03AA9-C47F-D040-BD1D-60EE1069387E}"/>
              </a:ext>
            </a:extLst>
          </p:cNvPr>
          <p:cNvPicPr>
            <a:picLocks/>
          </p:cNvPicPr>
          <p:nvPr/>
        </p:nvPicPr>
        <p:blipFill>
          <a:blip r:embed="rId5"/>
          <a:stretch>
            <a:fillRect/>
          </a:stretch>
        </p:blipFill>
        <p:spPr>
          <a:xfrm>
            <a:off x="150918" y="6361007"/>
            <a:ext cx="711625" cy="355813"/>
          </a:xfrm>
          <a:prstGeom prst="rect">
            <a:avLst/>
          </a:prstGeom>
        </p:spPr>
      </p:pic>
      <p:sp>
        <p:nvSpPr>
          <p:cNvPr id="17" name="Oval 16"/>
          <p:cNvSpPr>
            <a:spLocks noChangeAspect="1"/>
          </p:cNvSpPr>
          <p:nvPr/>
        </p:nvSpPr>
        <p:spPr>
          <a:xfrm>
            <a:off x="-3046073" y="3873268"/>
            <a:ext cx="1163320" cy="1163320"/>
          </a:xfrm>
          <a:prstGeom prst="ellipse">
            <a:avLst/>
          </a:prstGeom>
          <a:noFill/>
          <a:ln>
            <a:solidFill>
              <a:srgbClr val="00ADD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2802233" y="5213466"/>
            <a:ext cx="708428" cy="708428"/>
          </a:xfrm>
          <a:prstGeom prst="ellipse">
            <a:avLst/>
          </a:prstGeom>
          <a:noFill/>
          <a:ln>
            <a:solidFill>
              <a:srgbClr val="00ADD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FE element 22">
            <a:extLst>
              <a:ext uri="{FF2B5EF4-FFF2-40B4-BE49-F238E27FC236}">
                <a16:creationId xmlns:a16="http://schemas.microsoft.com/office/drawing/2014/main" id="{D467B267-4C14-0B41-90EC-9A2D38F96603}"/>
              </a:ext>
            </a:extLst>
          </p:cNvPr>
          <p:cNvPicPr>
            <a:picLocks/>
          </p:cNvPicPr>
          <p:nvPr/>
        </p:nvPicPr>
        <p:blipFill>
          <a:blip r:embed="rId6"/>
          <a:stretch>
            <a:fillRect/>
          </a:stretch>
        </p:blipFill>
        <p:spPr>
          <a:xfrm>
            <a:off x="611504" y="50855"/>
            <a:ext cx="6884670" cy="1725930"/>
          </a:xfrm>
          <a:prstGeom prst="rect">
            <a:avLst/>
          </a:prstGeom>
        </p:spPr>
      </p:pic>
      <p:cxnSp>
        <p:nvCxnSpPr>
          <p:cNvPr id="42" name="Straight Connector 41"/>
          <p:cNvCxnSpPr/>
          <p:nvPr/>
        </p:nvCxnSpPr>
        <p:spPr>
          <a:xfrm>
            <a:off x="4805681" y="1292628"/>
            <a:ext cx="2052319" cy="0"/>
          </a:xfrm>
          <a:prstGeom prst="line">
            <a:avLst/>
          </a:prstGeom>
          <a:ln w="28575"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858000" y="1473200"/>
            <a:ext cx="0" cy="106680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p:cNvPicPr>
          <p:nvPr/>
        </p:nvPicPr>
        <p:blipFill>
          <a:blip r:embed="rId7" cstate="hqprint">
            <a:extLst>
              <a:ext uri="{28A0092B-C50C-407E-A947-70E740481C1C}">
                <a14:useLocalDpi xmlns:a14="http://schemas.microsoft.com/office/drawing/2010/main"/>
              </a:ext>
            </a:extLst>
          </a:blip>
          <a:stretch>
            <a:fillRect/>
          </a:stretch>
        </p:blipFill>
        <p:spPr>
          <a:xfrm>
            <a:off x="5486400" y="2790106"/>
            <a:ext cx="2743200" cy="2743200"/>
          </a:xfrm>
          <a:prstGeom prst="ellipse">
            <a:avLst/>
          </a:prstGeom>
        </p:spPr>
      </p:pic>
      <p:sp>
        <p:nvSpPr>
          <p:cNvPr id="48" name="Oval 47"/>
          <p:cNvSpPr/>
          <p:nvPr/>
        </p:nvSpPr>
        <p:spPr>
          <a:xfrm>
            <a:off x="6346847" y="773888"/>
            <a:ext cx="1009450" cy="1009450"/>
          </a:xfrm>
          <a:prstGeom prst="ellipse">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FE element 27">
            <a:extLst>
              <a:ext uri="{FF2B5EF4-FFF2-40B4-BE49-F238E27FC236}">
                <a16:creationId xmlns:a16="http://schemas.microsoft.com/office/drawing/2014/main" id="{F470D35F-3905-4545-ACBE-CF58F8D7EA01}"/>
              </a:ext>
            </a:extLst>
          </p:cNvPr>
          <p:cNvPicPr>
            <a:picLocks/>
          </p:cNvPicPr>
          <p:nvPr/>
        </p:nvPicPr>
        <p:blipFill>
          <a:blip r:embed="rId8"/>
          <a:stretch>
            <a:fillRect/>
          </a:stretch>
        </p:blipFill>
        <p:spPr>
          <a:xfrm>
            <a:off x="6346847" y="1150342"/>
            <a:ext cx="1002030" cy="307361"/>
          </a:xfrm>
          <a:prstGeom prst="rect">
            <a:avLst/>
          </a:prstGeom>
        </p:spPr>
      </p:pic>
      <p:sp>
        <p:nvSpPr>
          <p:cNvPr id="50" name="Oval 49"/>
          <p:cNvSpPr>
            <a:spLocks noChangeAspect="1"/>
          </p:cNvSpPr>
          <p:nvPr/>
        </p:nvSpPr>
        <p:spPr>
          <a:xfrm>
            <a:off x="5354320" y="2677160"/>
            <a:ext cx="2971800" cy="29718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pfehide29" hidden="1">
            <a:extLst>
              <a:ext uri="{FF2B5EF4-FFF2-40B4-BE49-F238E27FC236}">
                <a16:creationId xmlns:a16="http://schemas.microsoft.com/office/drawing/2014/main" id="{F284C46B-3D0B-3045-A623-CF546DC70CE2}"/>
              </a:ext>
            </a:extLst>
          </p:cNvPr>
          <p:cNvSpPr txBox="1"/>
          <p:nvPr/>
        </p:nvSpPr>
        <p:spPr>
          <a:xfrm>
            <a:off x="617432" y="2365775"/>
            <a:ext cx="4435473" cy="763992"/>
          </a:xfrm>
          <a:prstGeom prst="rect">
            <a:avLst/>
          </a:prstGeom>
          <a:solidFill>
            <a:schemeClr val="accent1"/>
          </a:solidFill>
          <a:ln>
            <a:noFill/>
          </a:ln>
          <a:effectLst/>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rtl="0">
              <a:lnSpc>
                <a:spcPct val="110000"/>
              </a:lnSpc>
              <a:spcBef>
                <a:spcPts val="0"/>
              </a:spcBef>
              <a:buClr>
                <a:srgbClr val="66CCCC"/>
              </a:buClr>
              <a:buSzPct val="150000"/>
              <a:buFont typeface="Courier New"/>
              <a:buChar char="o"/>
            </a:pPr>
            <a:r>
              <a:rPr lang="en-US" dirty="0">
                <a:solidFill>
                  <a:srgbClr val="15284B"/>
                </a:solidFill>
                <a:latin typeface="Montserrat Light"/>
                <a:ea typeface="Calibri"/>
                <a:cs typeface="Montserrat Light"/>
                <a:sym typeface="Calibri"/>
              </a:rPr>
              <a:t>In 2017, there were approximately </a:t>
            </a:r>
            <a:r>
              <a:rPr lang="en-US" dirty="0">
                <a:solidFill>
                  <a:srgbClr val="CF0A2C"/>
                </a:solidFill>
                <a:latin typeface="Montserrat Light"/>
                <a:ea typeface="Calibri"/>
                <a:cs typeface="Montserrat Light"/>
                <a:sym typeface="Calibri"/>
              </a:rPr>
              <a:t>192 drug overdose deaths per day </a:t>
            </a:r>
            <a:r>
              <a:rPr lang="en-US" dirty="0">
                <a:solidFill>
                  <a:srgbClr val="15284B"/>
                </a:solidFill>
                <a:latin typeface="Montserrat Light"/>
                <a:ea typeface="Calibri"/>
                <a:cs typeface="Montserrat Light"/>
                <a:sym typeface="Calibri"/>
              </a:rPr>
              <a:t>in the United States. </a:t>
            </a:r>
          </a:p>
        </p:txBody>
      </p:sp>
      <p:grpSp>
        <p:nvGrpSpPr>
          <p:cNvPr id="28" name="Group 27">
            <a:extLst>
              <a:ext uri="{FF2B5EF4-FFF2-40B4-BE49-F238E27FC236}">
                <a16:creationId xmlns:a16="http://schemas.microsoft.com/office/drawing/2014/main" id="{510C0325-B8AF-354E-86EE-50814A320638}"/>
              </a:ext>
            </a:extLst>
          </p:cNvPr>
          <p:cNvGrpSpPr/>
          <p:nvPr/>
        </p:nvGrpSpPr>
        <p:grpSpPr>
          <a:xfrm>
            <a:off x="617432" y="2365177"/>
            <a:ext cx="4434840" cy="765188"/>
            <a:chOff x="317500" y="317500"/>
            <a:chExt cx="4434840" cy="765188"/>
          </a:xfrm>
        </p:grpSpPr>
        <p:pic>
          <p:nvPicPr>
            <p:cNvPr id="26" name="PFE element 29">
              <a:extLst>
                <a:ext uri="{FF2B5EF4-FFF2-40B4-BE49-F238E27FC236}">
                  <a16:creationId xmlns:a16="http://schemas.microsoft.com/office/drawing/2014/main" id="{39FB8A60-E276-044A-A2A6-96113B259CCF}"/>
                </a:ext>
              </a:extLst>
            </p:cNvPr>
            <p:cNvPicPr>
              <a:picLocks/>
            </p:cNvPicPr>
            <p:nvPr/>
          </p:nvPicPr>
          <p:blipFill>
            <a:blip r:embed="rId9"/>
            <a:stretch>
              <a:fillRect/>
            </a:stretch>
          </p:blipFill>
          <p:spPr>
            <a:xfrm>
              <a:off x="317500" y="317500"/>
              <a:ext cx="4434840" cy="765188"/>
            </a:xfrm>
            <a:prstGeom prst="rect">
              <a:avLst/>
            </a:prstGeom>
          </p:spPr>
        </p:pic>
        <p:sp>
          <p:nvSpPr>
            <p:cNvPr id="27" name="Shape_1">
              <a:extLst>
                <a:ext uri="{FF2B5EF4-FFF2-40B4-BE49-F238E27FC236}">
                  <a16:creationId xmlns:a16="http://schemas.microsoft.com/office/drawing/2014/main" id="{A1322ADB-8E24-EA4A-A97E-D19D236AAE12}"/>
                </a:ext>
              </a:extLst>
            </p:cNvPr>
            <p:cNvSpPr/>
            <p:nvPr/>
          </p:nvSpPr>
          <p:spPr>
            <a:xfrm>
              <a:off x="317500" y="317500"/>
              <a:ext cx="4434840" cy="76518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pfehide30" hidden="1">
            <a:extLst>
              <a:ext uri="{FF2B5EF4-FFF2-40B4-BE49-F238E27FC236}">
                <a16:creationId xmlns:a16="http://schemas.microsoft.com/office/drawing/2014/main" id="{2FBD8FAD-6E0F-6641-8F72-702186C2BCA0}"/>
              </a:ext>
            </a:extLst>
          </p:cNvPr>
          <p:cNvSpPr txBox="1"/>
          <p:nvPr/>
        </p:nvSpPr>
        <p:spPr>
          <a:xfrm>
            <a:off x="617432" y="3875712"/>
            <a:ext cx="4435473" cy="562718"/>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66CCCC"/>
              </a:buClr>
              <a:buSzPct val="150000"/>
              <a:buFont typeface="Courier New"/>
              <a:buChar char="o"/>
            </a:pPr>
            <a:r>
              <a:rPr lang="en-US" dirty="0">
                <a:solidFill>
                  <a:srgbClr val="15284B"/>
                </a:solidFill>
                <a:latin typeface="Montserrat Light"/>
                <a:ea typeface="Calibri"/>
                <a:cs typeface="Montserrat Light"/>
                <a:sym typeface="Calibri"/>
              </a:rPr>
              <a:t>About </a:t>
            </a:r>
            <a:r>
              <a:rPr lang="en-US" dirty="0">
                <a:solidFill>
                  <a:srgbClr val="CF0A2C"/>
                </a:solidFill>
                <a:latin typeface="Montserrat Light"/>
                <a:ea typeface="Calibri"/>
                <a:cs typeface="Montserrat Light"/>
                <a:sym typeface="Calibri"/>
              </a:rPr>
              <a:t>11.1 million people </a:t>
            </a:r>
            <a:r>
              <a:rPr lang="en-US" dirty="0">
                <a:solidFill>
                  <a:srgbClr val="15284B"/>
                </a:solidFill>
                <a:latin typeface="Montserrat Light"/>
                <a:ea typeface="Calibri"/>
                <a:cs typeface="Montserrat Light"/>
                <a:sym typeface="Calibri"/>
              </a:rPr>
              <a:t>indicated misusing prescription painkillers in 2017.</a:t>
            </a:r>
          </a:p>
        </p:txBody>
      </p:sp>
      <p:grpSp>
        <p:nvGrpSpPr>
          <p:cNvPr id="32" name="Group 31">
            <a:extLst>
              <a:ext uri="{FF2B5EF4-FFF2-40B4-BE49-F238E27FC236}">
                <a16:creationId xmlns:a16="http://schemas.microsoft.com/office/drawing/2014/main" id="{A3FB321D-0241-2941-9578-5C43D83405FF}"/>
              </a:ext>
            </a:extLst>
          </p:cNvPr>
          <p:cNvGrpSpPr/>
          <p:nvPr/>
        </p:nvGrpSpPr>
        <p:grpSpPr>
          <a:xfrm>
            <a:off x="617432" y="3875131"/>
            <a:ext cx="4434840" cy="563880"/>
            <a:chOff x="317500" y="317500"/>
            <a:chExt cx="4434840" cy="563880"/>
          </a:xfrm>
        </p:grpSpPr>
        <p:pic>
          <p:nvPicPr>
            <p:cNvPr id="30" name="PFE element 30">
              <a:extLst>
                <a:ext uri="{FF2B5EF4-FFF2-40B4-BE49-F238E27FC236}">
                  <a16:creationId xmlns:a16="http://schemas.microsoft.com/office/drawing/2014/main" id="{F3D09A42-C68E-1042-8475-84F9AA03778B}"/>
                </a:ext>
              </a:extLst>
            </p:cNvPr>
            <p:cNvPicPr>
              <a:picLocks/>
            </p:cNvPicPr>
            <p:nvPr/>
          </p:nvPicPr>
          <p:blipFill>
            <a:blip r:embed="rId10"/>
            <a:stretch>
              <a:fillRect/>
            </a:stretch>
          </p:blipFill>
          <p:spPr>
            <a:xfrm>
              <a:off x="317500" y="317500"/>
              <a:ext cx="4434840" cy="563880"/>
            </a:xfrm>
            <a:prstGeom prst="rect">
              <a:avLst/>
            </a:prstGeom>
          </p:spPr>
        </p:pic>
        <p:sp>
          <p:nvSpPr>
            <p:cNvPr id="31" name="Shape_2">
              <a:extLst>
                <a:ext uri="{FF2B5EF4-FFF2-40B4-BE49-F238E27FC236}">
                  <a16:creationId xmlns:a16="http://schemas.microsoft.com/office/drawing/2014/main" id="{1F7441B5-B436-5F46-B584-A010D8DCAC3E}"/>
                </a:ext>
              </a:extLst>
            </p:cNvPr>
            <p:cNvSpPr/>
            <p:nvPr/>
          </p:nvSpPr>
          <p:spPr>
            <a:xfrm>
              <a:off x="317500" y="317500"/>
              <a:ext cx="4434840" cy="56388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pfehide31" hidden="1">
            <a:extLst>
              <a:ext uri="{FF2B5EF4-FFF2-40B4-BE49-F238E27FC236}">
                <a16:creationId xmlns:a16="http://schemas.microsoft.com/office/drawing/2014/main" id="{1ED665E0-DA42-914C-B599-B3D3DF9DD2D9}"/>
              </a:ext>
            </a:extLst>
          </p:cNvPr>
          <p:cNvSpPr txBox="1"/>
          <p:nvPr/>
        </p:nvSpPr>
        <p:spPr>
          <a:xfrm>
            <a:off x="617433" y="4623529"/>
            <a:ext cx="3912234" cy="79970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lvl="0" indent="-285750">
              <a:lnSpc>
                <a:spcPct val="110000"/>
              </a:lnSpc>
              <a:buClr>
                <a:srgbClr val="66CCCC"/>
              </a:buClr>
              <a:buSzPct val="150000"/>
              <a:buFont typeface="Courier New"/>
              <a:buChar char="o"/>
            </a:pPr>
            <a:r>
              <a:rPr lang="en-US" dirty="0">
                <a:solidFill>
                  <a:srgbClr val="15284B"/>
                </a:solidFill>
                <a:latin typeface="Montserrat Light"/>
                <a:ea typeface="Calibri"/>
                <a:cs typeface="Montserrat Light"/>
                <a:sym typeface="Calibri"/>
              </a:rPr>
              <a:t>Nearly </a:t>
            </a:r>
            <a:r>
              <a:rPr lang="en-US" dirty="0">
                <a:solidFill>
                  <a:srgbClr val="CF0A2C"/>
                </a:solidFill>
                <a:latin typeface="Montserrat Light"/>
                <a:ea typeface="Calibri"/>
                <a:cs typeface="Montserrat Light"/>
                <a:sym typeface="Calibri"/>
              </a:rPr>
              <a:t>one in seven teens </a:t>
            </a:r>
            <a:r>
              <a:rPr lang="en-US" dirty="0">
                <a:solidFill>
                  <a:srgbClr val="15284B"/>
                </a:solidFill>
                <a:latin typeface="Montserrat Light"/>
                <a:ea typeface="Calibri"/>
                <a:cs typeface="Montserrat Light"/>
                <a:sym typeface="Calibri"/>
              </a:rPr>
              <a:t>say they have used prescription medicine at least once to get high.</a:t>
            </a:r>
            <a:endParaRPr lang="en-US" dirty="0"/>
          </a:p>
        </p:txBody>
      </p:sp>
      <p:grpSp>
        <p:nvGrpSpPr>
          <p:cNvPr id="37" name="Group 36">
            <a:extLst>
              <a:ext uri="{FF2B5EF4-FFF2-40B4-BE49-F238E27FC236}">
                <a16:creationId xmlns:a16="http://schemas.microsoft.com/office/drawing/2014/main" id="{D2972803-6341-7F49-9802-91A82775D744}"/>
              </a:ext>
            </a:extLst>
          </p:cNvPr>
          <p:cNvGrpSpPr/>
          <p:nvPr/>
        </p:nvGrpSpPr>
        <p:grpSpPr>
          <a:xfrm>
            <a:off x="615210" y="4619745"/>
            <a:ext cx="3916680" cy="807274"/>
            <a:chOff x="317500" y="317500"/>
            <a:chExt cx="3916680" cy="807274"/>
          </a:xfrm>
        </p:grpSpPr>
        <p:pic>
          <p:nvPicPr>
            <p:cNvPr id="35" name="PFE element 31">
              <a:extLst>
                <a:ext uri="{FF2B5EF4-FFF2-40B4-BE49-F238E27FC236}">
                  <a16:creationId xmlns:a16="http://schemas.microsoft.com/office/drawing/2014/main" id="{97C6CC44-6564-E641-A2F1-FFB8B684D0EA}"/>
                </a:ext>
              </a:extLst>
            </p:cNvPr>
            <p:cNvPicPr>
              <a:picLocks/>
            </p:cNvPicPr>
            <p:nvPr/>
          </p:nvPicPr>
          <p:blipFill>
            <a:blip r:embed="rId11"/>
            <a:stretch>
              <a:fillRect/>
            </a:stretch>
          </p:blipFill>
          <p:spPr>
            <a:xfrm>
              <a:off x="317500" y="317500"/>
              <a:ext cx="3916680" cy="807274"/>
            </a:xfrm>
            <a:prstGeom prst="rect">
              <a:avLst/>
            </a:prstGeom>
          </p:spPr>
        </p:pic>
        <p:sp>
          <p:nvSpPr>
            <p:cNvPr id="36" name="Shape_3">
              <a:extLst>
                <a:ext uri="{FF2B5EF4-FFF2-40B4-BE49-F238E27FC236}">
                  <a16:creationId xmlns:a16="http://schemas.microsoft.com/office/drawing/2014/main" id="{008A56FC-D113-E846-96BB-544B1B707439}"/>
                </a:ext>
              </a:extLst>
            </p:cNvPr>
            <p:cNvSpPr/>
            <p:nvPr/>
          </p:nvSpPr>
          <p:spPr>
            <a:xfrm>
              <a:off x="317500" y="317500"/>
              <a:ext cx="3916680" cy="80727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pfehide32" hidden="1">
            <a:extLst>
              <a:ext uri="{FF2B5EF4-FFF2-40B4-BE49-F238E27FC236}">
                <a16:creationId xmlns:a16="http://schemas.microsoft.com/office/drawing/2014/main" id="{DBC83C51-E2E7-CD44-86B6-A680D267E3CA}"/>
              </a:ext>
            </a:extLst>
          </p:cNvPr>
          <p:cNvSpPr txBox="1"/>
          <p:nvPr/>
        </p:nvSpPr>
        <p:spPr>
          <a:xfrm>
            <a:off x="617433" y="3152385"/>
            <a:ext cx="4299372" cy="52322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285750" indent="-285750">
              <a:buClr>
                <a:srgbClr val="66CCCC"/>
              </a:buClr>
              <a:buSzPct val="150000"/>
              <a:buFont typeface="Courier New"/>
              <a:buChar char="o"/>
            </a:pPr>
            <a:r>
              <a:rPr lang="en-US" dirty="0">
                <a:solidFill>
                  <a:srgbClr val="CF0A2C"/>
                </a:solidFill>
                <a:latin typeface="Montserrat Light"/>
                <a:ea typeface="Calibri"/>
                <a:cs typeface="Montserrat Light"/>
                <a:sym typeface="Calibri"/>
              </a:rPr>
              <a:t>68% of those deaths </a:t>
            </a:r>
            <a:r>
              <a:rPr lang="en-US" dirty="0">
                <a:solidFill>
                  <a:srgbClr val="15284B"/>
                </a:solidFill>
                <a:latin typeface="Montserrat Light"/>
                <a:ea typeface="Calibri"/>
                <a:cs typeface="Montserrat Light"/>
                <a:sym typeface="Calibri"/>
              </a:rPr>
              <a:t>are related to pharmaceutical opioids or heroin.</a:t>
            </a:r>
            <a:endParaRPr lang="en-US" dirty="0"/>
          </a:p>
        </p:txBody>
      </p:sp>
      <p:grpSp>
        <p:nvGrpSpPr>
          <p:cNvPr id="41" name="Group 40">
            <a:extLst>
              <a:ext uri="{FF2B5EF4-FFF2-40B4-BE49-F238E27FC236}">
                <a16:creationId xmlns:a16="http://schemas.microsoft.com/office/drawing/2014/main" id="{CAD339C6-01F2-834A-B39E-EF4BE80AC2CC}"/>
              </a:ext>
            </a:extLst>
          </p:cNvPr>
          <p:cNvGrpSpPr/>
          <p:nvPr/>
        </p:nvGrpSpPr>
        <p:grpSpPr>
          <a:xfrm>
            <a:off x="617433" y="3152385"/>
            <a:ext cx="4293870" cy="521970"/>
            <a:chOff x="317500" y="317500"/>
            <a:chExt cx="4293870" cy="521970"/>
          </a:xfrm>
        </p:grpSpPr>
        <p:pic>
          <p:nvPicPr>
            <p:cNvPr id="39" name="PFE element 32">
              <a:extLst>
                <a:ext uri="{FF2B5EF4-FFF2-40B4-BE49-F238E27FC236}">
                  <a16:creationId xmlns:a16="http://schemas.microsoft.com/office/drawing/2014/main" id="{D5BA6F86-5C96-EE47-9060-B765FF88CBE2}"/>
                </a:ext>
              </a:extLst>
            </p:cNvPr>
            <p:cNvPicPr>
              <a:picLocks/>
            </p:cNvPicPr>
            <p:nvPr/>
          </p:nvPicPr>
          <p:blipFill>
            <a:blip r:embed="rId12"/>
            <a:stretch>
              <a:fillRect/>
            </a:stretch>
          </p:blipFill>
          <p:spPr>
            <a:xfrm>
              <a:off x="317500" y="317500"/>
              <a:ext cx="4293870" cy="521970"/>
            </a:xfrm>
            <a:prstGeom prst="rect">
              <a:avLst/>
            </a:prstGeom>
          </p:spPr>
        </p:pic>
        <p:sp>
          <p:nvSpPr>
            <p:cNvPr id="40" name="Shape_4">
              <a:extLst>
                <a:ext uri="{FF2B5EF4-FFF2-40B4-BE49-F238E27FC236}">
                  <a16:creationId xmlns:a16="http://schemas.microsoft.com/office/drawing/2014/main" id="{720C2377-E2AB-6045-89F7-20DF530D8CBD}"/>
                </a:ext>
              </a:extLst>
            </p:cNvPr>
            <p:cNvSpPr/>
            <p:nvPr/>
          </p:nvSpPr>
          <p:spPr>
            <a:xfrm>
              <a:off x="317500" y="317500"/>
              <a:ext cx="4293870" cy="52197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11"/>
          <p:cNvSpPr/>
          <p:nvPr/>
        </p:nvSpPr>
        <p:spPr>
          <a:xfrm>
            <a:off x="0" y="-1"/>
            <a:ext cx="9144000" cy="6260123"/>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fehide34" hidden="1"/>
          <p:cNvSpPr txBox="1">
            <a:spLocks noGrp="1"/>
          </p:cNvSpPr>
          <p:nvPr>
            <p:ph type="body" idx="1"/>
          </p:nvPr>
        </p:nvSpPr>
        <p:spPr>
          <a:xfrm>
            <a:off x="4571842" y="2342638"/>
            <a:ext cx="3678078" cy="373039"/>
          </a:xfrm>
          <a:prstGeom prst="rect">
            <a:avLst/>
          </a:prstGeom>
          <a:solidFill>
            <a:schemeClr val="accent1"/>
          </a:solidFill>
          <a:ln>
            <a:noFill/>
          </a:ln>
        </p:spPr>
        <p:txBody>
          <a:bodyPr lIns="91425" tIns="45700" rIns="91425" bIns="45700" anchor="t" anchorCtr="0">
            <a:noAutofit/>
          </a:bodyPr>
          <a:lstStyle/>
          <a:p>
            <a:pPr marL="342900" marR="0" lvl="0" indent="-342900" algn="l" rtl="0">
              <a:lnSpc>
                <a:spcPct val="100000"/>
              </a:lnSpc>
              <a:spcBef>
                <a:spcPts val="2200"/>
              </a:spcBef>
              <a:spcAft>
                <a:spcPts val="0"/>
              </a:spcAft>
              <a:buClr>
                <a:srgbClr val="66CCCC"/>
              </a:buClr>
              <a:buSzPct val="150000"/>
              <a:buFont typeface="Courier New"/>
              <a:buChar char="o"/>
            </a:pPr>
            <a:r>
              <a:rPr lang="en-US" sz="1600" b="0" i="0" u="none" strike="noStrike" cap="none" dirty="0">
                <a:solidFill>
                  <a:schemeClr val="bg1"/>
                </a:solidFill>
                <a:latin typeface="Montserrat Light"/>
                <a:cs typeface="Montserrat Light"/>
                <a:sym typeface="Calibri"/>
              </a:rPr>
              <a:t>Addiction i</a:t>
            </a:r>
            <a:r>
              <a:rPr lang="en-US" sz="1600" dirty="0">
                <a:solidFill>
                  <a:schemeClr val="bg1"/>
                </a:solidFill>
                <a:latin typeface="Montserrat Light"/>
                <a:cs typeface="Montserrat Light"/>
              </a:rPr>
              <a:t>s rare</a:t>
            </a:r>
            <a:r>
              <a:rPr lang="en-US" sz="1600" b="0" i="0" u="none" strike="noStrike" cap="none" dirty="0">
                <a:solidFill>
                  <a:schemeClr val="bg1"/>
                </a:solidFill>
                <a:latin typeface="Montserrat Light"/>
                <a:cs typeface="Montserrat Light"/>
                <a:sym typeface="Calibri"/>
              </a:rPr>
              <a:t>.</a:t>
            </a:r>
          </a:p>
        </p:txBody>
      </p:sp>
      <p:grpSp>
        <p:nvGrpSpPr>
          <p:cNvPr id="19" name="Group 18">
            <a:extLst>
              <a:ext uri="{FF2B5EF4-FFF2-40B4-BE49-F238E27FC236}">
                <a16:creationId xmlns:a16="http://schemas.microsoft.com/office/drawing/2014/main" id="{1D59664C-0A72-9843-9B23-F0BAE8DC7348}"/>
              </a:ext>
            </a:extLst>
          </p:cNvPr>
          <p:cNvGrpSpPr/>
          <p:nvPr/>
        </p:nvGrpSpPr>
        <p:grpSpPr>
          <a:xfrm>
            <a:off x="4568746" y="2338657"/>
            <a:ext cx="3684270" cy="381000"/>
            <a:chOff x="317500" y="317500"/>
            <a:chExt cx="3684270" cy="381000"/>
          </a:xfrm>
        </p:grpSpPr>
        <p:pic>
          <p:nvPicPr>
            <p:cNvPr id="14" name="PFE element 34">
              <a:extLst>
                <a:ext uri="{FF2B5EF4-FFF2-40B4-BE49-F238E27FC236}">
                  <a16:creationId xmlns:a16="http://schemas.microsoft.com/office/drawing/2014/main" id="{BFFE6AA5-C7F6-954B-86DB-495D8D6EC99C}"/>
                </a:ext>
              </a:extLst>
            </p:cNvPr>
            <p:cNvPicPr>
              <a:picLocks/>
            </p:cNvPicPr>
            <p:nvPr/>
          </p:nvPicPr>
          <p:blipFill>
            <a:blip r:embed="rId3"/>
            <a:stretch>
              <a:fillRect/>
            </a:stretch>
          </p:blipFill>
          <p:spPr>
            <a:xfrm>
              <a:off x="317500" y="317500"/>
              <a:ext cx="3684270" cy="381000"/>
            </a:xfrm>
            <a:prstGeom prst="rect">
              <a:avLst/>
            </a:prstGeom>
          </p:spPr>
        </p:pic>
        <p:sp>
          <p:nvSpPr>
            <p:cNvPr id="18" name="Shape_5">
              <a:extLst>
                <a:ext uri="{FF2B5EF4-FFF2-40B4-BE49-F238E27FC236}">
                  <a16:creationId xmlns:a16="http://schemas.microsoft.com/office/drawing/2014/main" id="{F40CC1A2-4E8D-B343-9057-D661674E6ADF}"/>
                </a:ext>
              </a:extLst>
            </p:cNvPr>
            <p:cNvSpPr/>
            <p:nvPr/>
          </p:nvSpPr>
          <p:spPr>
            <a:xfrm>
              <a:off x="317500" y="317500"/>
              <a:ext cx="3684270" cy="38100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1" name="PFE element 35">
            <a:extLst>
              <a:ext uri="{FF2B5EF4-FFF2-40B4-BE49-F238E27FC236}">
                <a16:creationId xmlns:a16="http://schemas.microsoft.com/office/drawing/2014/main" id="{B7DA5AD8-8D2E-174A-8FD9-28323B9F954E}"/>
              </a:ext>
            </a:extLst>
          </p:cNvPr>
          <p:cNvPicPr>
            <a:picLocks/>
          </p:cNvPicPr>
          <p:nvPr/>
        </p:nvPicPr>
        <p:blipFill>
          <a:blip r:embed="rId4"/>
          <a:stretch>
            <a:fillRect/>
          </a:stretch>
        </p:blipFill>
        <p:spPr>
          <a:xfrm>
            <a:off x="1823563" y="6353713"/>
            <a:ext cx="4175760" cy="368834"/>
          </a:xfrm>
          <a:prstGeom prst="rect">
            <a:avLst/>
          </a:prstGeom>
        </p:spPr>
      </p:pic>
      <p:pic>
        <p:nvPicPr>
          <p:cNvPr id="23" name="PFE element 36">
            <a:extLst>
              <a:ext uri="{FF2B5EF4-FFF2-40B4-BE49-F238E27FC236}">
                <a16:creationId xmlns:a16="http://schemas.microsoft.com/office/drawing/2014/main" id="{978F9B85-B813-0E4E-B1D5-EB86BBD33BC7}"/>
              </a:ext>
            </a:extLst>
          </p:cNvPr>
          <p:cNvPicPr>
            <a:picLocks/>
          </p:cNvPicPr>
          <p:nvPr/>
        </p:nvPicPr>
        <p:blipFill>
          <a:blip r:embed="rId5"/>
          <a:stretch>
            <a:fillRect/>
          </a:stretch>
        </p:blipFill>
        <p:spPr>
          <a:xfrm>
            <a:off x="150918" y="6361007"/>
            <a:ext cx="711625" cy="355813"/>
          </a:xfrm>
          <a:prstGeom prst="rect">
            <a:avLst/>
          </a:prstGeom>
        </p:spPr>
      </p:pic>
      <p:pic>
        <p:nvPicPr>
          <p:cNvPr id="25" name="PFE element 37">
            <a:extLst>
              <a:ext uri="{FF2B5EF4-FFF2-40B4-BE49-F238E27FC236}">
                <a16:creationId xmlns:a16="http://schemas.microsoft.com/office/drawing/2014/main" id="{DA1D0FA9-9A03-184C-8B61-F05CF3C4CE96}"/>
              </a:ext>
            </a:extLst>
          </p:cNvPr>
          <p:cNvPicPr>
            <a:picLocks/>
          </p:cNvPicPr>
          <p:nvPr/>
        </p:nvPicPr>
        <p:blipFill>
          <a:blip r:embed="rId6"/>
          <a:stretch>
            <a:fillRect/>
          </a:stretch>
        </p:blipFill>
        <p:spPr>
          <a:xfrm>
            <a:off x="1085611" y="2331208"/>
            <a:ext cx="2994660" cy="2994660"/>
          </a:xfrm>
          <a:prstGeom prst="rect">
            <a:avLst/>
          </a:prstGeom>
        </p:spPr>
      </p:pic>
      <p:pic>
        <p:nvPicPr>
          <p:cNvPr id="27" name="PFE element 38">
            <a:extLst>
              <a:ext uri="{FF2B5EF4-FFF2-40B4-BE49-F238E27FC236}">
                <a16:creationId xmlns:a16="http://schemas.microsoft.com/office/drawing/2014/main" id="{40E6C9F1-E1BC-1B4D-9BE7-7205FDA0A1C1}"/>
              </a:ext>
            </a:extLst>
          </p:cNvPr>
          <p:cNvPicPr>
            <a:picLocks/>
          </p:cNvPicPr>
          <p:nvPr/>
        </p:nvPicPr>
        <p:blipFill>
          <a:blip r:embed="rId7"/>
          <a:stretch>
            <a:fillRect/>
          </a:stretch>
        </p:blipFill>
        <p:spPr>
          <a:xfrm>
            <a:off x="0" y="396494"/>
            <a:ext cx="9144000" cy="1470660"/>
          </a:xfrm>
          <a:prstGeom prst="rect">
            <a:avLst/>
          </a:prstGeom>
        </p:spPr>
      </p:pic>
      <p:cxnSp>
        <p:nvCxnSpPr>
          <p:cNvPr id="17" name="Straight Connector 16"/>
          <p:cNvCxnSpPr/>
          <p:nvPr/>
        </p:nvCxnSpPr>
        <p:spPr>
          <a:xfrm>
            <a:off x="5149693" y="1513840"/>
            <a:ext cx="182006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
        <p:nvSpPr>
          <p:cNvPr id="4" name="pfehide40" hidden="1"/>
          <p:cNvSpPr txBox="1"/>
          <p:nvPr/>
        </p:nvSpPr>
        <p:spPr>
          <a:xfrm>
            <a:off x="4571842" y="2834207"/>
            <a:ext cx="3609553" cy="83099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When used to treat pain, prescription opioid drugs are not addictive.</a:t>
            </a:r>
          </a:p>
        </p:txBody>
      </p:sp>
      <p:grpSp>
        <p:nvGrpSpPr>
          <p:cNvPr id="33" name="Group 32">
            <a:extLst>
              <a:ext uri="{FF2B5EF4-FFF2-40B4-BE49-F238E27FC236}">
                <a16:creationId xmlns:a16="http://schemas.microsoft.com/office/drawing/2014/main" id="{97EEFCB1-85E9-034A-B653-A62B0E7EA549}"/>
              </a:ext>
            </a:extLst>
          </p:cNvPr>
          <p:cNvGrpSpPr/>
          <p:nvPr/>
        </p:nvGrpSpPr>
        <p:grpSpPr>
          <a:xfrm>
            <a:off x="4571842" y="2830606"/>
            <a:ext cx="3608070" cy="838200"/>
            <a:chOff x="317500" y="317500"/>
            <a:chExt cx="3608070" cy="838200"/>
          </a:xfrm>
        </p:grpSpPr>
        <p:pic>
          <p:nvPicPr>
            <p:cNvPr id="31" name="PFE element 40">
              <a:extLst>
                <a:ext uri="{FF2B5EF4-FFF2-40B4-BE49-F238E27FC236}">
                  <a16:creationId xmlns:a16="http://schemas.microsoft.com/office/drawing/2014/main" id="{E74D6C86-3737-D740-B017-92A3D434AE59}"/>
                </a:ext>
              </a:extLst>
            </p:cNvPr>
            <p:cNvPicPr>
              <a:picLocks/>
            </p:cNvPicPr>
            <p:nvPr/>
          </p:nvPicPr>
          <p:blipFill>
            <a:blip r:embed="rId8"/>
            <a:stretch>
              <a:fillRect/>
            </a:stretch>
          </p:blipFill>
          <p:spPr>
            <a:xfrm>
              <a:off x="317500" y="317500"/>
              <a:ext cx="3608070" cy="838200"/>
            </a:xfrm>
            <a:prstGeom prst="rect">
              <a:avLst/>
            </a:prstGeom>
          </p:spPr>
        </p:pic>
        <p:sp>
          <p:nvSpPr>
            <p:cNvPr id="32" name="Shape_6">
              <a:extLst>
                <a:ext uri="{FF2B5EF4-FFF2-40B4-BE49-F238E27FC236}">
                  <a16:creationId xmlns:a16="http://schemas.microsoft.com/office/drawing/2014/main" id="{BEE0DB98-CACA-2C43-A982-EC394CA1D2FB}"/>
                </a:ext>
              </a:extLst>
            </p:cNvPr>
            <p:cNvSpPr/>
            <p:nvPr/>
          </p:nvSpPr>
          <p:spPr>
            <a:xfrm>
              <a:off x="317500" y="317500"/>
              <a:ext cx="3608070" cy="83820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pfehide41" hidden="1"/>
          <p:cNvSpPr txBox="1"/>
          <p:nvPr/>
        </p:nvSpPr>
        <p:spPr>
          <a:xfrm>
            <a:off x="4571842" y="3833636"/>
            <a:ext cx="3609553" cy="584775"/>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Only </a:t>
            </a:r>
            <a:r>
              <a:rPr lang="en-US" sz="1600" dirty="0">
                <a:solidFill>
                  <a:schemeClr val="bg1"/>
                </a:solidFill>
                <a:latin typeface="Montserrat Light"/>
                <a:cs typeface="Montserrat Light"/>
              </a:rPr>
              <a:t>certain </a:t>
            </a:r>
            <a:r>
              <a:rPr lang="en-US" sz="1600" dirty="0">
                <a:solidFill>
                  <a:schemeClr val="bg1"/>
                </a:solidFill>
                <a:latin typeface="Montserrat Light"/>
                <a:cs typeface="Montserrat Light"/>
                <a:sym typeface="Calibri"/>
              </a:rPr>
              <a:t>people are at risk of misusing opioid drugs.</a:t>
            </a:r>
          </a:p>
        </p:txBody>
      </p:sp>
      <p:grpSp>
        <p:nvGrpSpPr>
          <p:cNvPr id="37" name="Group 36">
            <a:extLst>
              <a:ext uri="{FF2B5EF4-FFF2-40B4-BE49-F238E27FC236}">
                <a16:creationId xmlns:a16="http://schemas.microsoft.com/office/drawing/2014/main" id="{86CDADE3-7538-634E-8B3F-7136487F1039}"/>
              </a:ext>
            </a:extLst>
          </p:cNvPr>
          <p:cNvGrpSpPr/>
          <p:nvPr/>
        </p:nvGrpSpPr>
        <p:grpSpPr>
          <a:xfrm>
            <a:off x="4571842" y="3832654"/>
            <a:ext cx="3608070" cy="586740"/>
            <a:chOff x="317500" y="317500"/>
            <a:chExt cx="3608070" cy="586740"/>
          </a:xfrm>
        </p:grpSpPr>
        <p:pic>
          <p:nvPicPr>
            <p:cNvPr id="35" name="PFE element 41">
              <a:extLst>
                <a:ext uri="{FF2B5EF4-FFF2-40B4-BE49-F238E27FC236}">
                  <a16:creationId xmlns:a16="http://schemas.microsoft.com/office/drawing/2014/main" id="{9E9E035E-6DB7-1A45-953E-9BBDEC8E6015}"/>
                </a:ext>
              </a:extLst>
            </p:cNvPr>
            <p:cNvPicPr>
              <a:picLocks/>
            </p:cNvPicPr>
            <p:nvPr/>
          </p:nvPicPr>
          <p:blipFill>
            <a:blip r:embed="rId9"/>
            <a:stretch>
              <a:fillRect/>
            </a:stretch>
          </p:blipFill>
          <p:spPr>
            <a:xfrm>
              <a:off x="317500" y="317500"/>
              <a:ext cx="3608070" cy="586740"/>
            </a:xfrm>
            <a:prstGeom prst="rect">
              <a:avLst/>
            </a:prstGeom>
          </p:spPr>
        </p:pic>
        <p:sp>
          <p:nvSpPr>
            <p:cNvPr id="36" name="Shape_7">
              <a:extLst>
                <a:ext uri="{FF2B5EF4-FFF2-40B4-BE49-F238E27FC236}">
                  <a16:creationId xmlns:a16="http://schemas.microsoft.com/office/drawing/2014/main" id="{C44E9EB4-341F-E149-8721-BE7045AA732D}"/>
                </a:ext>
              </a:extLst>
            </p:cNvPr>
            <p:cNvSpPr/>
            <p:nvPr/>
          </p:nvSpPr>
          <p:spPr>
            <a:xfrm>
              <a:off x="317500" y="317500"/>
              <a:ext cx="3608070" cy="58674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pfehide42" hidden="1"/>
          <p:cNvSpPr txBox="1"/>
          <p:nvPr/>
        </p:nvSpPr>
        <p:spPr>
          <a:xfrm>
            <a:off x="4571841" y="4589562"/>
            <a:ext cx="3395291" cy="83099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342900" lvl="0" indent="-342900">
              <a:spcBef>
                <a:spcPts val="2200"/>
              </a:spcBef>
              <a:buClr>
                <a:srgbClr val="66CCCC"/>
              </a:buClr>
              <a:buSzPct val="150000"/>
              <a:buFont typeface="Courier New"/>
              <a:buChar char="o"/>
            </a:pPr>
            <a:r>
              <a:rPr lang="en-US" sz="1600" dirty="0">
                <a:solidFill>
                  <a:schemeClr val="bg1"/>
                </a:solidFill>
                <a:latin typeface="Montserrat Light"/>
                <a:cs typeface="Montserrat Light"/>
                <a:sym typeface="Calibri"/>
              </a:rPr>
              <a:t>Prescription opioids are the most rapidly growing class of misused drugs.</a:t>
            </a:r>
          </a:p>
        </p:txBody>
      </p:sp>
      <p:grpSp>
        <p:nvGrpSpPr>
          <p:cNvPr id="41" name="Group 40">
            <a:extLst>
              <a:ext uri="{FF2B5EF4-FFF2-40B4-BE49-F238E27FC236}">
                <a16:creationId xmlns:a16="http://schemas.microsoft.com/office/drawing/2014/main" id="{46972551-E028-2348-B355-61C16261D3E8}"/>
              </a:ext>
            </a:extLst>
          </p:cNvPr>
          <p:cNvGrpSpPr/>
          <p:nvPr/>
        </p:nvGrpSpPr>
        <p:grpSpPr>
          <a:xfrm>
            <a:off x="4571841" y="4585961"/>
            <a:ext cx="3390900" cy="838200"/>
            <a:chOff x="317500" y="317500"/>
            <a:chExt cx="3390900" cy="838200"/>
          </a:xfrm>
        </p:grpSpPr>
        <p:pic>
          <p:nvPicPr>
            <p:cNvPr id="39" name="PFE element 42">
              <a:extLst>
                <a:ext uri="{FF2B5EF4-FFF2-40B4-BE49-F238E27FC236}">
                  <a16:creationId xmlns:a16="http://schemas.microsoft.com/office/drawing/2014/main" id="{FFE4025E-8EC8-434C-8B43-33C0F61DF894}"/>
                </a:ext>
              </a:extLst>
            </p:cNvPr>
            <p:cNvPicPr>
              <a:picLocks/>
            </p:cNvPicPr>
            <p:nvPr/>
          </p:nvPicPr>
          <p:blipFill>
            <a:blip r:embed="rId10"/>
            <a:stretch>
              <a:fillRect/>
            </a:stretch>
          </p:blipFill>
          <p:spPr>
            <a:xfrm>
              <a:off x="317500" y="317500"/>
              <a:ext cx="3390900" cy="838200"/>
            </a:xfrm>
            <a:prstGeom prst="rect">
              <a:avLst/>
            </a:prstGeom>
          </p:spPr>
        </p:pic>
        <p:sp>
          <p:nvSpPr>
            <p:cNvPr id="40" name="Shape_8">
              <a:extLst>
                <a:ext uri="{FF2B5EF4-FFF2-40B4-BE49-F238E27FC236}">
                  <a16:creationId xmlns:a16="http://schemas.microsoft.com/office/drawing/2014/main" id="{6C333C7B-188A-AD44-9207-F81B6361C22F}"/>
                </a:ext>
              </a:extLst>
            </p:cNvPr>
            <p:cNvSpPr/>
            <p:nvPr/>
          </p:nvSpPr>
          <p:spPr>
            <a:xfrm>
              <a:off x="317500" y="317500"/>
              <a:ext cx="3390900" cy="83820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2" name="Rectangle 11"/>
          <p:cNvSpPr/>
          <p:nvPr/>
        </p:nvSpPr>
        <p:spPr>
          <a:xfrm>
            <a:off x="0" y="-1"/>
            <a:ext cx="9144000" cy="6260123"/>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fehide44" hidden="1"/>
          <p:cNvSpPr txBox="1">
            <a:spLocks noGrp="1"/>
          </p:cNvSpPr>
          <p:nvPr>
            <p:ph type="body" idx="1"/>
          </p:nvPr>
        </p:nvSpPr>
        <p:spPr>
          <a:xfrm>
            <a:off x="4605019" y="2342638"/>
            <a:ext cx="3990341" cy="933962"/>
          </a:xfrm>
          <a:prstGeom prst="rect">
            <a:avLst/>
          </a:prstGeom>
          <a:solidFill>
            <a:schemeClr val="accent1"/>
          </a:solidFill>
          <a:ln>
            <a:noFill/>
          </a:ln>
        </p:spPr>
        <p:txBody>
          <a:bodyPr lIns="91425" tIns="45700" rIns="91425" bIns="45700" anchor="t" anchorCtr="0">
            <a:noAutofit/>
          </a:bodyPr>
          <a:lstStyle/>
          <a:p>
            <a:pPr marL="342900" lvl="0" indent="-342900">
              <a:lnSpc>
                <a:spcPct val="100000"/>
              </a:lnSpc>
              <a:spcBef>
                <a:spcPts val="2200"/>
              </a:spcBef>
              <a:buClr>
                <a:srgbClr val="66CCCC"/>
              </a:buClr>
              <a:buSzPct val="150000"/>
              <a:buFont typeface="Courier New"/>
              <a:buChar char="o"/>
            </a:pPr>
            <a:r>
              <a:rPr lang="en-US" sz="1600" dirty="0">
                <a:solidFill>
                  <a:srgbClr val="FFFFFF"/>
                </a:solidFill>
                <a:latin typeface="Montserrat Light"/>
                <a:cs typeface="Montserrat Light"/>
              </a:rPr>
              <a:t>Opioids work in your body the same way that over-the-counter pain relief medications do.</a:t>
            </a:r>
          </a:p>
        </p:txBody>
      </p:sp>
      <p:grpSp>
        <p:nvGrpSpPr>
          <p:cNvPr id="13" name="Group 12">
            <a:extLst>
              <a:ext uri="{FF2B5EF4-FFF2-40B4-BE49-F238E27FC236}">
                <a16:creationId xmlns:a16="http://schemas.microsoft.com/office/drawing/2014/main" id="{A2EA6C5E-4350-A342-9E12-2DE47C425F98}"/>
              </a:ext>
            </a:extLst>
          </p:cNvPr>
          <p:cNvGrpSpPr/>
          <p:nvPr/>
        </p:nvGrpSpPr>
        <p:grpSpPr>
          <a:xfrm>
            <a:off x="4605019" y="2337115"/>
            <a:ext cx="3989070" cy="945008"/>
            <a:chOff x="317500" y="317500"/>
            <a:chExt cx="3989070" cy="945008"/>
          </a:xfrm>
        </p:grpSpPr>
        <p:pic>
          <p:nvPicPr>
            <p:cNvPr id="10" name="PFE element 44">
              <a:extLst>
                <a:ext uri="{FF2B5EF4-FFF2-40B4-BE49-F238E27FC236}">
                  <a16:creationId xmlns:a16="http://schemas.microsoft.com/office/drawing/2014/main" id="{88044827-B849-4949-AE60-F633178F3AAC}"/>
                </a:ext>
              </a:extLst>
            </p:cNvPr>
            <p:cNvPicPr>
              <a:picLocks/>
            </p:cNvPicPr>
            <p:nvPr/>
          </p:nvPicPr>
          <p:blipFill>
            <a:blip r:embed="rId3"/>
            <a:stretch>
              <a:fillRect/>
            </a:stretch>
          </p:blipFill>
          <p:spPr>
            <a:xfrm>
              <a:off x="317500" y="317500"/>
              <a:ext cx="3989070" cy="945008"/>
            </a:xfrm>
            <a:prstGeom prst="rect">
              <a:avLst/>
            </a:prstGeom>
          </p:spPr>
        </p:pic>
        <p:sp>
          <p:nvSpPr>
            <p:cNvPr id="11" name="Shape_9">
              <a:extLst>
                <a:ext uri="{FF2B5EF4-FFF2-40B4-BE49-F238E27FC236}">
                  <a16:creationId xmlns:a16="http://schemas.microsoft.com/office/drawing/2014/main" id="{D2001AA6-0C50-A647-A48E-475566FDFCF5}"/>
                </a:ext>
              </a:extLst>
            </p:cNvPr>
            <p:cNvSpPr/>
            <p:nvPr/>
          </p:nvSpPr>
          <p:spPr>
            <a:xfrm>
              <a:off x="317500" y="317500"/>
              <a:ext cx="3989070" cy="945008"/>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5" name="PFE element 45">
            <a:extLst>
              <a:ext uri="{FF2B5EF4-FFF2-40B4-BE49-F238E27FC236}">
                <a16:creationId xmlns:a16="http://schemas.microsoft.com/office/drawing/2014/main" id="{09A3E51F-B2CF-4141-87AB-C6DAF357BFF2}"/>
              </a:ext>
            </a:extLst>
          </p:cNvPr>
          <p:cNvPicPr>
            <a:picLocks/>
          </p:cNvPicPr>
          <p:nvPr/>
        </p:nvPicPr>
        <p:blipFill>
          <a:blip r:embed="rId4"/>
          <a:stretch>
            <a:fillRect/>
          </a:stretch>
        </p:blipFill>
        <p:spPr>
          <a:xfrm>
            <a:off x="1823563" y="6353713"/>
            <a:ext cx="4175760" cy="368834"/>
          </a:xfrm>
          <a:prstGeom prst="rect">
            <a:avLst/>
          </a:prstGeom>
        </p:spPr>
      </p:pic>
      <p:pic>
        <p:nvPicPr>
          <p:cNvPr id="17" name="PFE element 46">
            <a:extLst>
              <a:ext uri="{FF2B5EF4-FFF2-40B4-BE49-F238E27FC236}">
                <a16:creationId xmlns:a16="http://schemas.microsoft.com/office/drawing/2014/main" id="{35879031-F1D5-444B-92F0-388DEF610C4D}"/>
              </a:ext>
            </a:extLst>
          </p:cNvPr>
          <p:cNvPicPr>
            <a:picLocks/>
          </p:cNvPicPr>
          <p:nvPr/>
        </p:nvPicPr>
        <p:blipFill>
          <a:blip r:embed="rId5"/>
          <a:stretch>
            <a:fillRect/>
          </a:stretch>
        </p:blipFill>
        <p:spPr>
          <a:xfrm>
            <a:off x="150918" y="6361007"/>
            <a:ext cx="711625" cy="355813"/>
          </a:xfrm>
          <a:prstGeom prst="rect">
            <a:avLst/>
          </a:prstGeom>
        </p:spPr>
      </p:pic>
      <p:pic>
        <p:nvPicPr>
          <p:cNvPr id="25" name="PFE element 47">
            <a:extLst>
              <a:ext uri="{FF2B5EF4-FFF2-40B4-BE49-F238E27FC236}">
                <a16:creationId xmlns:a16="http://schemas.microsoft.com/office/drawing/2014/main" id="{6580A6F8-0F3A-D14A-9F4A-BDAFF27ADE14}"/>
              </a:ext>
            </a:extLst>
          </p:cNvPr>
          <p:cNvPicPr>
            <a:picLocks/>
          </p:cNvPicPr>
          <p:nvPr/>
        </p:nvPicPr>
        <p:blipFill>
          <a:blip r:embed="rId6"/>
          <a:stretch>
            <a:fillRect/>
          </a:stretch>
        </p:blipFill>
        <p:spPr>
          <a:xfrm>
            <a:off x="1085611" y="2331208"/>
            <a:ext cx="2994660" cy="2994660"/>
          </a:xfrm>
          <a:prstGeom prst="rect">
            <a:avLst/>
          </a:prstGeom>
        </p:spPr>
      </p:pic>
      <p:sp>
        <p:nvSpPr>
          <p:cNvPr id="2" name="pfehide48" hidden="1"/>
          <p:cNvSpPr txBox="1"/>
          <p:nvPr/>
        </p:nvSpPr>
        <p:spPr>
          <a:xfrm>
            <a:off x="4605019" y="3293534"/>
            <a:ext cx="3990341" cy="58477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It is easy to quit opioid dependency if you are disciplined.</a:t>
            </a:r>
          </a:p>
        </p:txBody>
      </p:sp>
      <p:grpSp>
        <p:nvGrpSpPr>
          <p:cNvPr id="29" name="Group 28">
            <a:extLst>
              <a:ext uri="{FF2B5EF4-FFF2-40B4-BE49-F238E27FC236}">
                <a16:creationId xmlns:a16="http://schemas.microsoft.com/office/drawing/2014/main" id="{BBFFAAB0-3B30-9849-B11C-105E707BA98A}"/>
              </a:ext>
            </a:extLst>
          </p:cNvPr>
          <p:cNvGrpSpPr/>
          <p:nvPr/>
        </p:nvGrpSpPr>
        <p:grpSpPr>
          <a:xfrm>
            <a:off x="4605019" y="3292552"/>
            <a:ext cx="3989070" cy="586740"/>
            <a:chOff x="317500" y="317500"/>
            <a:chExt cx="3989070" cy="586740"/>
          </a:xfrm>
        </p:grpSpPr>
        <p:pic>
          <p:nvPicPr>
            <p:cNvPr id="27" name="PFE element 48">
              <a:extLst>
                <a:ext uri="{FF2B5EF4-FFF2-40B4-BE49-F238E27FC236}">
                  <a16:creationId xmlns:a16="http://schemas.microsoft.com/office/drawing/2014/main" id="{16D4A0A9-78DB-CD41-9E98-8A032C5C0FFA}"/>
                </a:ext>
              </a:extLst>
            </p:cNvPr>
            <p:cNvPicPr>
              <a:picLocks/>
            </p:cNvPicPr>
            <p:nvPr/>
          </p:nvPicPr>
          <p:blipFill>
            <a:blip r:embed="rId7"/>
            <a:stretch>
              <a:fillRect/>
            </a:stretch>
          </p:blipFill>
          <p:spPr>
            <a:xfrm>
              <a:off x="317500" y="317500"/>
              <a:ext cx="3989070" cy="586740"/>
            </a:xfrm>
            <a:prstGeom prst="rect">
              <a:avLst/>
            </a:prstGeom>
          </p:spPr>
        </p:pic>
        <p:sp>
          <p:nvSpPr>
            <p:cNvPr id="28" name="Shape_10">
              <a:extLst>
                <a:ext uri="{FF2B5EF4-FFF2-40B4-BE49-F238E27FC236}">
                  <a16:creationId xmlns:a16="http://schemas.microsoft.com/office/drawing/2014/main" id="{58E52822-C323-3F4B-A1B5-0EE01E642421}"/>
                </a:ext>
              </a:extLst>
            </p:cNvPr>
            <p:cNvSpPr/>
            <p:nvPr/>
          </p:nvSpPr>
          <p:spPr>
            <a:xfrm>
              <a:off x="317500" y="317500"/>
              <a:ext cx="3989070" cy="58674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49" hidden="1"/>
          <p:cNvSpPr txBox="1"/>
          <p:nvPr/>
        </p:nvSpPr>
        <p:spPr>
          <a:xfrm>
            <a:off x="4605019" y="4064000"/>
            <a:ext cx="3767667" cy="58477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Prescription opioids and heroin affect your body the same way.</a:t>
            </a:r>
          </a:p>
        </p:txBody>
      </p:sp>
      <p:grpSp>
        <p:nvGrpSpPr>
          <p:cNvPr id="33" name="Group 32">
            <a:extLst>
              <a:ext uri="{FF2B5EF4-FFF2-40B4-BE49-F238E27FC236}">
                <a16:creationId xmlns:a16="http://schemas.microsoft.com/office/drawing/2014/main" id="{4D227AF2-A0A4-6541-9A7D-4E26FD6D0876}"/>
              </a:ext>
            </a:extLst>
          </p:cNvPr>
          <p:cNvGrpSpPr/>
          <p:nvPr/>
        </p:nvGrpSpPr>
        <p:grpSpPr>
          <a:xfrm>
            <a:off x="4605019" y="4061790"/>
            <a:ext cx="3760470" cy="589195"/>
            <a:chOff x="317500" y="317500"/>
            <a:chExt cx="3760470" cy="589195"/>
          </a:xfrm>
        </p:grpSpPr>
        <p:pic>
          <p:nvPicPr>
            <p:cNvPr id="31" name="PFE element 49">
              <a:extLst>
                <a:ext uri="{FF2B5EF4-FFF2-40B4-BE49-F238E27FC236}">
                  <a16:creationId xmlns:a16="http://schemas.microsoft.com/office/drawing/2014/main" id="{43BEB510-EAC3-3346-B349-30FE79F155F7}"/>
                </a:ext>
              </a:extLst>
            </p:cNvPr>
            <p:cNvPicPr>
              <a:picLocks/>
            </p:cNvPicPr>
            <p:nvPr/>
          </p:nvPicPr>
          <p:blipFill>
            <a:blip r:embed="rId8"/>
            <a:stretch>
              <a:fillRect/>
            </a:stretch>
          </p:blipFill>
          <p:spPr>
            <a:xfrm>
              <a:off x="317500" y="317500"/>
              <a:ext cx="3760470" cy="589195"/>
            </a:xfrm>
            <a:prstGeom prst="rect">
              <a:avLst/>
            </a:prstGeom>
          </p:spPr>
        </p:pic>
        <p:sp>
          <p:nvSpPr>
            <p:cNvPr id="32" name="Shape_11">
              <a:extLst>
                <a:ext uri="{FF2B5EF4-FFF2-40B4-BE49-F238E27FC236}">
                  <a16:creationId xmlns:a16="http://schemas.microsoft.com/office/drawing/2014/main" id="{18A0504B-89EF-9E42-95A5-692820DBD7BF}"/>
                </a:ext>
              </a:extLst>
            </p:cNvPr>
            <p:cNvSpPr/>
            <p:nvPr/>
          </p:nvSpPr>
          <p:spPr>
            <a:xfrm>
              <a:off x="317500" y="317500"/>
              <a:ext cx="3760470" cy="589195"/>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pfehide50" hidden="1"/>
          <p:cNvSpPr txBox="1"/>
          <p:nvPr/>
        </p:nvSpPr>
        <p:spPr>
          <a:xfrm>
            <a:off x="4613486" y="4800597"/>
            <a:ext cx="3605953" cy="584776"/>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L="342900" lvl="0" indent="-342900">
              <a:spcBef>
                <a:spcPts val="2200"/>
              </a:spcBef>
              <a:buClr>
                <a:srgbClr val="66CCCC"/>
              </a:buClr>
              <a:buSzPct val="150000"/>
              <a:buFont typeface="Courier New"/>
              <a:buChar char="o"/>
            </a:pPr>
            <a:r>
              <a:rPr lang="en-US" sz="1600" dirty="0">
                <a:solidFill>
                  <a:srgbClr val="FFFFFF"/>
                </a:solidFill>
                <a:latin typeface="Montserrat Light"/>
                <a:cs typeface="Montserrat Light"/>
              </a:rPr>
              <a:t>Heroin affects the body but not the brain.</a:t>
            </a:r>
          </a:p>
        </p:txBody>
      </p:sp>
      <p:grpSp>
        <p:nvGrpSpPr>
          <p:cNvPr id="37" name="Group 36">
            <a:extLst>
              <a:ext uri="{FF2B5EF4-FFF2-40B4-BE49-F238E27FC236}">
                <a16:creationId xmlns:a16="http://schemas.microsoft.com/office/drawing/2014/main" id="{4003E9A4-CCB0-2D4C-8F93-AD35592F25E3}"/>
              </a:ext>
            </a:extLst>
          </p:cNvPr>
          <p:cNvGrpSpPr/>
          <p:nvPr/>
        </p:nvGrpSpPr>
        <p:grpSpPr>
          <a:xfrm>
            <a:off x="4612427" y="4798387"/>
            <a:ext cx="3608070" cy="589195"/>
            <a:chOff x="317500" y="317500"/>
            <a:chExt cx="3608070" cy="589195"/>
          </a:xfrm>
        </p:grpSpPr>
        <p:pic>
          <p:nvPicPr>
            <p:cNvPr id="35" name="PFE element 50">
              <a:extLst>
                <a:ext uri="{FF2B5EF4-FFF2-40B4-BE49-F238E27FC236}">
                  <a16:creationId xmlns:a16="http://schemas.microsoft.com/office/drawing/2014/main" id="{41FB910D-E742-B84C-87FB-F173C5FB78ED}"/>
                </a:ext>
              </a:extLst>
            </p:cNvPr>
            <p:cNvPicPr>
              <a:picLocks/>
            </p:cNvPicPr>
            <p:nvPr/>
          </p:nvPicPr>
          <p:blipFill>
            <a:blip r:embed="rId9"/>
            <a:stretch>
              <a:fillRect/>
            </a:stretch>
          </p:blipFill>
          <p:spPr>
            <a:xfrm>
              <a:off x="317500" y="317500"/>
              <a:ext cx="3608070" cy="589195"/>
            </a:xfrm>
            <a:prstGeom prst="rect">
              <a:avLst/>
            </a:prstGeom>
          </p:spPr>
        </p:pic>
        <p:sp>
          <p:nvSpPr>
            <p:cNvPr id="36" name="Shape_12">
              <a:extLst>
                <a:ext uri="{FF2B5EF4-FFF2-40B4-BE49-F238E27FC236}">
                  <a16:creationId xmlns:a16="http://schemas.microsoft.com/office/drawing/2014/main" id="{869D28D0-0300-D442-8DCB-9B005D8B530F}"/>
                </a:ext>
              </a:extLst>
            </p:cNvPr>
            <p:cNvSpPr/>
            <p:nvPr/>
          </p:nvSpPr>
          <p:spPr>
            <a:xfrm>
              <a:off x="317500" y="317500"/>
              <a:ext cx="3608070" cy="589195"/>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9" name="PFE element 51">
            <a:extLst>
              <a:ext uri="{FF2B5EF4-FFF2-40B4-BE49-F238E27FC236}">
                <a16:creationId xmlns:a16="http://schemas.microsoft.com/office/drawing/2014/main" id="{A26263D0-43F9-3040-9442-B26500B6D00F}"/>
              </a:ext>
            </a:extLst>
          </p:cNvPr>
          <p:cNvPicPr>
            <a:picLocks/>
          </p:cNvPicPr>
          <p:nvPr/>
        </p:nvPicPr>
        <p:blipFill>
          <a:blip r:embed="rId10"/>
          <a:stretch>
            <a:fillRect/>
          </a:stretch>
        </p:blipFill>
        <p:spPr>
          <a:xfrm>
            <a:off x="0" y="396494"/>
            <a:ext cx="9144000" cy="1470660"/>
          </a:xfrm>
          <a:prstGeom prst="rect">
            <a:avLst/>
          </a:prstGeom>
        </p:spPr>
      </p:pic>
      <p:cxnSp>
        <p:nvCxnSpPr>
          <p:cNvPr id="23" name="Straight Connector 22"/>
          <p:cNvCxnSpPr/>
          <p:nvPr/>
        </p:nvCxnSpPr>
        <p:spPr>
          <a:xfrm>
            <a:off x="5149693" y="1513840"/>
            <a:ext cx="1820067"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99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6" name="PFE element 53">
            <a:extLst>
              <a:ext uri="{FF2B5EF4-FFF2-40B4-BE49-F238E27FC236}">
                <a16:creationId xmlns:a16="http://schemas.microsoft.com/office/drawing/2014/main" id="{A31320A8-D959-B042-8A13-0466F55D68AD}"/>
              </a:ext>
            </a:extLst>
          </p:cNvPr>
          <p:cNvPicPr>
            <a:picLocks/>
          </p:cNvPicPr>
          <p:nvPr/>
        </p:nvPicPr>
        <p:blipFill>
          <a:blip r:embed="rId3"/>
          <a:stretch>
            <a:fillRect/>
          </a:stretch>
        </p:blipFill>
        <p:spPr>
          <a:xfrm>
            <a:off x="1823563" y="6353713"/>
            <a:ext cx="4175760" cy="368834"/>
          </a:xfrm>
          <a:prstGeom prst="rect">
            <a:avLst/>
          </a:prstGeom>
        </p:spPr>
      </p:pic>
      <p:pic>
        <p:nvPicPr>
          <p:cNvPr id="8" name="PFE element 54">
            <a:extLst>
              <a:ext uri="{FF2B5EF4-FFF2-40B4-BE49-F238E27FC236}">
                <a16:creationId xmlns:a16="http://schemas.microsoft.com/office/drawing/2014/main" id="{DDA3F77C-0E1E-DC46-BF07-9A0962662B28}"/>
              </a:ext>
            </a:extLst>
          </p:cNvPr>
          <p:cNvPicPr>
            <a:picLocks/>
          </p:cNvPicPr>
          <p:nvPr/>
        </p:nvPicPr>
        <p:blipFill>
          <a:blip r:embed="rId4"/>
          <a:stretch>
            <a:fillRect/>
          </a:stretch>
        </p:blipFill>
        <p:spPr>
          <a:xfrm>
            <a:off x="150918" y="6361007"/>
            <a:ext cx="711625" cy="355813"/>
          </a:xfrm>
          <a:prstGeom prst="rect">
            <a:avLst/>
          </a:prstGeom>
        </p:spPr>
      </p:pic>
      <p:pic>
        <p:nvPicPr>
          <p:cNvPr id="11" name="Picture 10"/>
          <p:cNvPicPr>
            <a:picLocks/>
          </p:cNvPicPr>
          <p:nvPr/>
        </p:nvPicPr>
        <p:blipFill rotWithShape="1">
          <a:blip r:embed="rId5" cstate="hqprint">
            <a:extLst>
              <a:ext uri="{28A0092B-C50C-407E-A947-70E740481C1C}">
                <a14:useLocalDpi xmlns:a14="http://schemas.microsoft.com/office/drawing/2010/main"/>
              </a:ext>
            </a:extLst>
          </a:blip>
          <a:srcRect/>
          <a:stretch/>
        </p:blipFill>
        <p:spPr>
          <a:xfrm>
            <a:off x="6125725" y="800947"/>
            <a:ext cx="1828800" cy="1828800"/>
          </a:xfrm>
          <a:prstGeom prst="ellipse">
            <a:avLst/>
          </a:prstGeom>
        </p:spPr>
      </p:pic>
      <p:sp>
        <p:nvSpPr>
          <p:cNvPr id="12" name="Oval 11"/>
          <p:cNvSpPr>
            <a:spLocks noChangeAspect="1"/>
          </p:cNvSpPr>
          <p:nvPr/>
        </p:nvSpPr>
        <p:spPr>
          <a:xfrm>
            <a:off x="6008213" y="693444"/>
            <a:ext cx="2057400" cy="2057400"/>
          </a:xfrm>
          <a:prstGeom prst="ellipse">
            <a:avLst/>
          </a:prstGeom>
          <a:noFill/>
          <a:ln w="28575" cmpd="sng">
            <a:solidFill>
              <a:srgbClr val="15284B"/>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FE element 57">
            <a:extLst>
              <a:ext uri="{FF2B5EF4-FFF2-40B4-BE49-F238E27FC236}">
                <a16:creationId xmlns:a16="http://schemas.microsoft.com/office/drawing/2014/main" id="{AA155E61-4FB2-5E48-8437-D532A8970DBE}"/>
              </a:ext>
            </a:extLst>
          </p:cNvPr>
          <p:cNvPicPr>
            <a:picLocks/>
          </p:cNvPicPr>
          <p:nvPr/>
        </p:nvPicPr>
        <p:blipFill>
          <a:blip r:embed="rId6"/>
          <a:stretch>
            <a:fillRect/>
          </a:stretch>
        </p:blipFill>
        <p:spPr>
          <a:xfrm>
            <a:off x="736864" y="1261122"/>
            <a:ext cx="4739640" cy="4815840"/>
          </a:xfrm>
          <a:prstGeom prst="rect">
            <a:avLst/>
          </a:prstGeom>
        </p:spPr>
      </p:pic>
      <p:cxnSp>
        <p:nvCxnSpPr>
          <p:cNvPr id="14" name="Straight Connector 13"/>
          <p:cNvCxnSpPr/>
          <p:nvPr/>
        </p:nvCxnSpPr>
        <p:spPr>
          <a:xfrm>
            <a:off x="3698240" y="1444119"/>
            <a:ext cx="2275840" cy="0"/>
          </a:xfrm>
          <a:prstGeom prst="line">
            <a:avLst/>
          </a:prstGeom>
          <a:ln w="28575" cmpd="sng">
            <a:solidFill>
              <a:srgbClr val="15284B"/>
            </a:solidFill>
            <a:prstDash val="dot"/>
          </a:ln>
          <a:effectLst/>
        </p:spPr>
        <p:style>
          <a:lnRef idx="2">
            <a:schemeClr val="accent1"/>
          </a:lnRef>
          <a:fillRef idx="0">
            <a:schemeClr val="accent1"/>
          </a:fillRef>
          <a:effectRef idx="1">
            <a:schemeClr val="accent1"/>
          </a:effectRef>
          <a:fontRef idx="minor">
            <a:schemeClr val="tx1"/>
          </a:fontRef>
        </p:style>
      </p:cxnSp>
      <p:grpSp>
        <p:nvGrpSpPr>
          <p:cNvPr id="16" name="pfehide59" hidden="1"/>
          <p:cNvGrpSpPr/>
          <p:nvPr/>
        </p:nvGrpSpPr>
        <p:grpSpPr>
          <a:xfrm>
            <a:off x="3193515" y="1262637"/>
            <a:ext cx="1009450" cy="444243"/>
            <a:chOff x="3193515" y="1262637"/>
            <a:chExt cx="1009450" cy="444243"/>
          </a:xfrm>
        </p:grpSpPr>
        <p:sp>
          <p:nvSpPr>
            <p:cNvPr id="17" name="Oval 16" hidden="1"/>
            <p:cNvSpPr/>
            <p:nvPr/>
          </p:nvSpPr>
          <p:spPr>
            <a:xfrm>
              <a:off x="3476118" y="1262637"/>
              <a:ext cx="444243" cy="44424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hape 90" hidden="1"/>
            <p:cNvSpPr txBox="1">
              <a:spLocks/>
            </p:cNvSpPr>
            <p:nvPr/>
          </p:nvSpPr>
          <p:spPr>
            <a:xfrm>
              <a:off x="3193515" y="1328373"/>
              <a:ext cx="1009450" cy="304800"/>
            </a:xfrm>
            <a:prstGeom prst="rect">
              <a:avLst/>
            </a:prstGeom>
            <a:solidFill>
              <a:schemeClr val="accent1"/>
            </a:solid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pPr algn="ctr">
                <a:buSzPct val="25000"/>
              </a:pPr>
              <a:r>
                <a:rPr lang="en-US" sz="1600" dirty="0">
                  <a:solidFill>
                    <a:srgbClr val="FFFFFF"/>
                  </a:solidFill>
                  <a:latin typeface="Montserrat Light"/>
                  <a:cs typeface="Montserrat Light"/>
                </a:rPr>
                <a:t>?</a:t>
              </a:r>
            </a:p>
          </p:txBody>
        </p:sp>
      </p:grpSp>
      <p:grpSp>
        <p:nvGrpSpPr>
          <p:cNvPr id="26" name="Group 25">
            <a:extLst>
              <a:ext uri="{FF2B5EF4-FFF2-40B4-BE49-F238E27FC236}">
                <a16:creationId xmlns:a16="http://schemas.microsoft.com/office/drawing/2014/main" id="{82F14538-A209-EB4B-9E80-28EE9D3D190B}"/>
              </a:ext>
            </a:extLst>
          </p:cNvPr>
          <p:cNvGrpSpPr/>
          <p:nvPr/>
        </p:nvGrpSpPr>
        <p:grpSpPr>
          <a:xfrm>
            <a:off x="3189390" y="1260941"/>
            <a:ext cx="1017700" cy="447635"/>
            <a:chOff x="317500" y="317500"/>
            <a:chExt cx="1017700" cy="447635"/>
          </a:xfrm>
        </p:grpSpPr>
        <p:pic>
          <p:nvPicPr>
            <p:cNvPr id="24" name="PFE element 59">
              <a:extLst>
                <a:ext uri="{FF2B5EF4-FFF2-40B4-BE49-F238E27FC236}">
                  <a16:creationId xmlns:a16="http://schemas.microsoft.com/office/drawing/2014/main" id="{0DDC4879-28FA-C14C-B328-F02A29D2A1A7}"/>
                </a:ext>
              </a:extLst>
            </p:cNvPr>
            <p:cNvPicPr>
              <a:picLocks/>
            </p:cNvPicPr>
            <p:nvPr/>
          </p:nvPicPr>
          <p:blipFill>
            <a:blip r:embed="rId7"/>
            <a:stretch>
              <a:fillRect/>
            </a:stretch>
          </p:blipFill>
          <p:spPr>
            <a:xfrm>
              <a:off x="317500" y="317500"/>
              <a:ext cx="1017700" cy="447635"/>
            </a:xfrm>
            <a:prstGeom prst="rect">
              <a:avLst/>
            </a:prstGeom>
          </p:spPr>
        </p:pic>
        <p:sp>
          <p:nvSpPr>
            <p:cNvPr id="25" name="Shape_13">
              <a:extLst>
                <a:ext uri="{FF2B5EF4-FFF2-40B4-BE49-F238E27FC236}">
                  <a16:creationId xmlns:a16="http://schemas.microsoft.com/office/drawing/2014/main" id="{2FCEE4BB-92FC-524B-A7DF-F881A23F3245}"/>
                </a:ext>
              </a:extLst>
            </p:cNvPr>
            <p:cNvSpPr/>
            <p:nvPr/>
          </p:nvSpPr>
          <p:spPr>
            <a:xfrm>
              <a:off x="317500" y="317500"/>
              <a:ext cx="1017700" cy="447635"/>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fehide60" hidden="1"/>
          <p:cNvSpPr txBox="1"/>
          <p:nvPr/>
        </p:nvSpPr>
        <p:spPr>
          <a:xfrm>
            <a:off x="5674361" y="3229022"/>
            <a:ext cx="2748279" cy="860378"/>
          </a:xfrm>
          <a:prstGeom prst="rect">
            <a:avLst/>
          </a:prstGeom>
          <a:solidFill>
            <a:schemeClr val="accent1"/>
          </a:solid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rtl="0">
              <a:lnSpc>
                <a:spcPct val="110000"/>
              </a:lnSpc>
              <a:spcBef>
                <a:spcPts val="0"/>
              </a:spcBef>
              <a:buClr>
                <a:schemeClr val="dk1"/>
              </a:buClr>
              <a:buSzPct val="36666"/>
              <a:buFont typeface="Arial"/>
              <a:buNone/>
            </a:pPr>
            <a:r>
              <a:rPr lang="en-US" dirty="0">
                <a:solidFill>
                  <a:srgbClr val="15284B"/>
                </a:solidFill>
                <a:latin typeface="Montserrat Light"/>
                <a:ea typeface="Calibri"/>
                <a:cs typeface="Montserrat Light"/>
                <a:sym typeface="Calibri"/>
              </a:rPr>
              <a:t>Opioids are drugs that come from the opium poppy plant or are synthetic equivalents. </a:t>
            </a:r>
          </a:p>
        </p:txBody>
      </p:sp>
      <p:grpSp>
        <p:nvGrpSpPr>
          <p:cNvPr id="30" name="Group 29">
            <a:extLst>
              <a:ext uri="{FF2B5EF4-FFF2-40B4-BE49-F238E27FC236}">
                <a16:creationId xmlns:a16="http://schemas.microsoft.com/office/drawing/2014/main" id="{FB4F4A61-BB6E-CF4F-BBEB-ED109EE5A6D2}"/>
              </a:ext>
            </a:extLst>
          </p:cNvPr>
          <p:cNvGrpSpPr/>
          <p:nvPr/>
        </p:nvGrpSpPr>
        <p:grpSpPr>
          <a:xfrm>
            <a:off x="5674361" y="3226880"/>
            <a:ext cx="2747010" cy="864663"/>
            <a:chOff x="317500" y="317500"/>
            <a:chExt cx="2747010" cy="864663"/>
          </a:xfrm>
        </p:grpSpPr>
        <p:pic>
          <p:nvPicPr>
            <p:cNvPr id="28" name="PFE element 60">
              <a:extLst>
                <a:ext uri="{FF2B5EF4-FFF2-40B4-BE49-F238E27FC236}">
                  <a16:creationId xmlns:a16="http://schemas.microsoft.com/office/drawing/2014/main" id="{D72D3B9B-54DE-524A-A354-30C4827FA6D0}"/>
                </a:ext>
              </a:extLst>
            </p:cNvPr>
            <p:cNvPicPr>
              <a:picLocks/>
            </p:cNvPicPr>
            <p:nvPr/>
          </p:nvPicPr>
          <p:blipFill>
            <a:blip r:embed="rId8"/>
            <a:stretch>
              <a:fillRect/>
            </a:stretch>
          </p:blipFill>
          <p:spPr>
            <a:xfrm>
              <a:off x="317500" y="317500"/>
              <a:ext cx="2747010" cy="864663"/>
            </a:xfrm>
            <a:prstGeom prst="rect">
              <a:avLst/>
            </a:prstGeom>
          </p:spPr>
        </p:pic>
        <p:sp>
          <p:nvSpPr>
            <p:cNvPr id="29" name="Shape_14">
              <a:extLst>
                <a:ext uri="{FF2B5EF4-FFF2-40B4-BE49-F238E27FC236}">
                  <a16:creationId xmlns:a16="http://schemas.microsoft.com/office/drawing/2014/main" id="{F68920BA-321A-AA42-A970-8CCBB68BEDB2}"/>
                </a:ext>
              </a:extLst>
            </p:cNvPr>
            <p:cNvSpPr/>
            <p:nvPr/>
          </p:nvSpPr>
          <p:spPr>
            <a:xfrm>
              <a:off x="317500" y="317500"/>
              <a:ext cx="2747010" cy="864663"/>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pfehide61" hidden="1"/>
          <p:cNvSpPr txBox="1"/>
          <p:nvPr/>
        </p:nvSpPr>
        <p:spPr>
          <a:xfrm>
            <a:off x="5674361" y="4174062"/>
            <a:ext cx="2748279" cy="127368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lnSpc>
                <a:spcPct val="110000"/>
              </a:lnSpc>
            </a:pPr>
            <a:r>
              <a:rPr lang="en-US" dirty="0">
                <a:solidFill>
                  <a:srgbClr val="15284B"/>
                </a:solidFill>
                <a:latin typeface="Montserrat Light"/>
                <a:ea typeface="Calibri"/>
                <a:cs typeface="Montserrat Light"/>
                <a:sym typeface="Calibri"/>
              </a:rPr>
              <a:t>Prescription opioids are powerful medications that relieve pain by reducing the intensity of pain signals reaching the brain.</a:t>
            </a:r>
          </a:p>
        </p:txBody>
      </p:sp>
      <p:grpSp>
        <p:nvGrpSpPr>
          <p:cNvPr id="34" name="Group 33">
            <a:extLst>
              <a:ext uri="{FF2B5EF4-FFF2-40B4-BE49-F238E27FC236}">
                <a16:creationId xmlns:a16="http://schemas.microsoft.com/office/drawing/2014/main" id="{E4BADB9D-2FFC-3145-8C1A-0FCE62CC4445}"/>
              </a:ext>
            </a:extLst>
          </p:cNvPr>
          <p:cNvGrpSpPr/>
          <p:nvPr/>
        </p:nvGrpSpPr>
        <p:grpSpPr>
          <a:xfrm>
            <a:off x="5674361" y="4174062"/>
            <a:ext cx="2743200" cy="1268730"/>
            <a:chOff x="317500" y="317500"/>
            <a:chExt cx="2743200" cy="1268730"/>
          </a:xfrm>
        </p:grpSpPr>
        <p:pic>
          <p:nvPicPr>
            <p:cNvPr id="32" name="PFE element 61">
              <a:extLst>
                <a:ext uri="{FF2B5EF4-FFF2-40B4-BE49-F238E27FC236}">
                  <a16:creationId xmlns:a16="http://schemas.microsoft.com/office/drawing/2014/main" id="{CDF6855F-EFA2-CC40-B64F-A45166F4B352}"/>
                </a:ext>
              </a:extLst>
            </p:cNvPr>
            <p:cNvPicPr>
              <a:picLocks/>
            </p:cNvPicPr>
            <p:nvPr/>
          </p:nvPicPr>
          <p:blipFill>
            <a:blip r:embed="rId9"/>
            <a:stretch>
              <a:fillRect/>
            </a:stretch>
          </p:blipFill>
          <p:spPr>
            <a:xfrm>
              <a:off x="317500" y="317500"/>
              <a:ext cx="2743200" cy="1268730"/>
            </a:xfrm>
            <a:prstGeom prst="rect">
              <a:avLst/>
            </a:prstGeom>
          </p:spPr>
        </p:pic>
        <p:sp>
          <p:nvSpPr>
            <p:cNvPr id="33" name="Shape_15">
              <a:extLst>
                <a:ext uri="{FF2B5EF4-FFF2-40B4-BE49-F238E27FC236}">
                  <a16:creationId xmlns:a16="http://schemas.microsoft.com/office/drawing/2014/main" id="{9C7AD5AC-B9B1-284A-BF88-286818DC3846}"/>
                </a:ext>
              </a:extLst>
            </p:cNvPr>
            <p:cNvSpPr/>
            <p:nvPr/>
          </p:nvSpPr>
          <p:spPr>
            <a:xfrm>
              <a:off x="317500" y="317500"/>
              <a:ext cx="2743200" cy="126873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1000"/>
                                        <p:tgtEl>
                                          <p:spTgt spid="26"/>
                                        </p:tgtEl>
                                      </p:cBhvr>
                                    </p:animEffect>
                                  </p:childTnLst>
                                </p:cTn>
                              </p:par>
                              <p:par>
                                <p:cTn id="8" presetID="1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000"/>
                                        <p:tgtEl>
                                          <p:spTgt spid="14"/>
                                        </p:tgtEl>
                                        <p:attrNameLst>
                                          <p:attrName>ppt_y</p:attrName>
                                        </p:attrNameLst>
                                      </p:cBhvr>
                                      <p:tavLst>
                                        <p:tav tm="0">
                                          <p:val>
                                            <p:strVal val="#ppt_y+#ppt_h*1.125000"/>
                                          </p:val>
                                        </p:tav>
                                        <p:tav tm="100000">
                                          <p:val>
                                            <p:strVal val="#ppt_y"/>
                                          </p:val>
                                        </p:tav>
                                      </p:tavLst>
                                    </p:anim>
                                    <p:animEffect transition="in" filter="wipe(up)">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2000"/>
                                        <p:tgtEl>
                                          <p:spTgt spid="30"/>
                                        </p:tgtEl>
                                      </p:cBhvr>
                                    </p:animEffect>
                                  </p:childTnLst>
                                </p:cTn>
                              </p:par>
                              <p:par>
                                <p:cTn id="17" presetID="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dissolve">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9" name="Rectangle 48"/>
          <p:cNvSpPr/>
          <p:nvPr/>
        </p:nvSpPr>
        <p:spPr>
          <a:xfrm>
            <a:off x="-1" y="5030604"/>
            <a:ext cx="9144000" cy="12279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0" y="2280049"/>
            <a:ext cx="9144000" cy="13817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0" y="3648843"/>
            <a:ext cx="9144000" cy="138176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2987040"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69173" y="1567437"/>
            <a:ext cx="0" cy="4691123"/>
          </a:xfrm>
          <a:prstGeom prst="line">
            <a:avLst/>
          </a:prstGeom>
          <a:ln w="9525"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0" y="2267083"/>
            <a:ext cx="9144000" cy="0"/>
          </a:xfrm>
          <a:prstGeom prst="line">
            <a:avLst/>
          </a:prstGeom>
          <a:ln w="9525" cmpd="sng">
            <a:solidFill>
              <a:srgbClr val="15284B"/>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 y="364884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 y="5030603"/>
            <a:ext cx="9144000" cy="0"/>
          </a:xfrm>
          <a:prstGeom prst="line">
            <a:avLst/>
          </a:prstGeom>
          <a:ln w="9525" cmpd="sng">
            <a:solidFill>
              <a:srgbClr val="BFBFBF"/>
            </a:solidFill>
            <a:prstDash val="solid"/>
          </a:ln>
          <a:effectLst/>
        </p:spPr>
        <p:style>
          <a:lnRef idx="2">
            <a:schemeClr val="accent1"/>
          </a:lnRef>
          <a:fillRef idx="0">
            <a:schemeClr val="accent1"/>
          </a:fillRef>
          <a:effectRef idx="1">
            <a:schemeClr val="accent1"/>
          </a:effectRef>
          <a:fontRef idx="minor">
            <a:schemeClr val="tx1"/>
          </a:fontRef>
        </p:style>
      </p:cxnSp>
      <p:pic>
        <p:nvPicPr>
          <p:cNvPr id="30" name="PFE element 70">
            <a:extLst>
              <a:ext uri="{FF2B5EF4-FFF2-40B4-BE49-F238E27FC236}">
                <a16:creationId xmlns:a16="http://schemas.microsoft.com/office/drawing/2014/main" id="{0BF24675-C5B8-6F48-93FA-1974753F5B42}"/>
              </a:ext>
            </a:extLst>
          </p:cNvPr>
          <p:cNvPicPr>
            <a:picLocks/>
          </p:cNvPicPr>
          <p:nvPr/>
        </p:nvPicPr>
        <p:blipFill>
          <a:blip r:embed="rId3"/>
          <a:stretch>
            <a:fillRect/>
          </a:stretch>
        </p:blipFill>
        <p:spPr>
          <a:xfrm>
            <a:off x="2286000" y="1253199"/>
            <a:ext cx="4572000" cy="811530"/>
          </a:xfrm>
          <a:prstGeom prst="rect">
            <a:avLst/>
          </a:prstGeom>
        </p:spPr>
      </p:pic>
      <p:pic>
        <p:nvPicPr>
          <p:cNvPr id="41" name="PFE element 71">
            <a:extLst>
              <a:ext uri="{FF2B5EF4-FFF2-40B4-BE49-F238E27FC236}">
                <a16:creationId xmlns:a16="http://schemas.microsoft.com/office/drawing/2014/main" id="{4A39B61E-E1EB-8B4D-8401-A976A63BA7AA}"/>
              </a:ext>
            </a:extLst>
          </p:cNvPr>
          <p:cNvPicPr>
            <a:picLocks/>
          </p:cNvPicPr>
          <p:nvPr/>
        </p:nvPicPr>
        <p:blipFill>
          <a:blip r:embed="rId4"/>
          <a:stretch>
            <a:fillRect/>
          </a:stretch>
        </p:blipFill>
        <p:spPr>
          <a:xfrm>
            <a:off x="1823563" y="6353713"/>
            <a:ext cx="4175760" cy="368834"/>
          </a:xfrm>
          <a:prstGeom prst="rect">
            <a:avLst/>
          </a:prstGeom>
        </p:spPr>
      </p:pic>
      <p:pic>
        <p:nvPicPr>
          <p:cNvPr id="45" name="PFE element 72">
            <a:extLst>
              <a:ext uri="{FF2B5EF4-FFF2-40B4-BE49-F238E27FC236}">
                <a16:creationId xmlns:a16="http://schemas.microsoft.com/office/drawing/2014/main" id="{F356E0E3-F694-B043-8919-35C72C7A6154}"/>
              </a:ext>
            </a:extLst>
          </p:cNvPr>
          <p:cNvPicPr>
            <a:picLocks/>
          </p:cNvPicPr>
          <p:nvPr/>
        </p:nvPicPr>
        <p:blipFill>
          <a:blip r:embed="rId5"/>
          <a:stretch>
            <a:fillRect/>
          </a:stretch>
        </p:blipFill>
        <p:spPr>
          <a:xfrm>
            <a:off x="150918" y="6361007"/>
            <a:ext cx="711625" cy="355813"/>
          </a:xfrm>
          <a:prstGeom prst="rect">
            <a:avLst/>
          </a:prstGeom>
        </p:spPr>
      </p:pic>
      <p:sp>
        <p:nvSpPr>
          <p:cNvPr id="7" name="Rectangle 6"/>
          <p:cNvSpPr/>
          <p:nvPr/>
        </p:nvSpPr>
        <p:spPr>
          <a:xfrm>
            <a:off x="0" y="-1"/>
            <a:ext cx="9144000" cy="1600200"/>
          </a:xfrm>
          <a:prstGeom prst="rect">
            <a:avLst/>
          </a:prstGeom>
          <a:solidFill>
            <a:srgbClr val="507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FE element 74">
            <a:extLst>
              <a:ext uri="{FF2B5EF4-FFF2-40B4-BE49-F238E27FC236}">
                <a16:creationId xmlns:a16="http://schemas.microsoft.com/office/drawing/2014/main" id="{FC27830C-6A0E-5A48-AEA7-BB6F347E4D5B}"/>
              </a:ext>
            </a:extLst>
          </p:cNvPr>
          <p:cNvPicPr>
            <a:picLocks/>
          </p:cNvPicPr>
          <p:nvPr/>
        </p:nvPicPr>
        <p:blipFill>
          <a:blip r:embed="rId6"/>
          <a:stretch>
            <a:fillRect/>
          </a:stretch>
        </p:blipFill>
        <p:spPr>
          <a:xfrm>
            <a:off x="2454508" y="412536"/>
            <a:ext cx="2232660" cy="845533"/>
          </a:xfrm>
          <a:prstGeom prst="rect">
            <a:avLst/>
          </a:prstGeom>
        </p:spPr>
      </p:pic>
      <p:pic>
        <p:nvPicPr>
          <p:cNvPr id="55" name="PFE element 75">
            <a:extLst>
              <a:ext uri="{FF2B5EF4-FFF2-40B4-BE49-F238E27FC236}">
                <a16:creationId xmlns:a16="http://schemas.microsoft.com/office/drawing/2014/main" id="{C745E5F1-0B3E-5340-8B2A-559EB82D6197}"/>
              </a:ext>
            </a:extLst>
          </p:cNvPr>
          <p:cNvPicPr>
            <a:picLocks/>
          </p:cNvPicPr>
          <p:nvPr/>
        </p:nvPicPr>
        <p:blipFill>
          <a:blip r:embed="rId7"/>
          <a:stretch>
            <a:fillRect/>
          </a:stretch>
        </p:blipFill>
        <p:spPr>
          <a:xfrm>
            <a:off x="0" y="1691602"/>
            <a:ext cx="2983230" cy="457200"/>
          </a:xfrm>
          <a:prstGeom prst="rect">
            <a:avLst/>
          </a:prstGeom>
        </p:spPr>
      </p:pic>
      <p:pic>
        <p:nvPicPr>
          <p:cNvPr id="57" name="PFE element 76">
            <a:extLst>
              <a:ext uri="{FF2B5EF4-FFF2-40B4-BE49-F238E27FC236}">
                <a16:creationId xmlns:a16="http://schemas.microsoft.com/office/drawing/2014/main" id="{C9F34C05-10FA-5B40-AFC0-AE024316009A}"/>
              </a:ext>
            </a:extLst>
          </p:cNvPr>
          <p:cNvPicPr>
            <a:picLocks/>
          </p:cNvPicPr>
          <p:nvPr/>
        </p:nvPicPr>
        <p:blipFill>
          <a:blip r:embed="rId8"/>
          <a:stretch>
            <a:fillRect/>
          </a:stretch>
        </p:blipFill>
        <p:spPr>
          <a:xfrm>
            <a:off x="2985055" y="1686643"/>
            <a:ext cx="3086100" cy="445770"/>
          </a:xfrm>
          <a:prstGeom prst="rect">
            <a:avLst/>
          </a:prstGeom>
        </p:spPr>
      </p:pic>
      <p:pic>
        <p:nvPicPr>
          <p:cNvPr id="59" name="PFE element 77">
            <a:extLst>
              <a:ext uri="{FF2B5EF4-FFF2-40B4-BE49-F238E27FC236}">
                <a16:creationId xmlns:a16="http://schemas.microsoft.com/office/drawing/2014/main" id="{6E9075E2-BA23-ED4F-9903-BA8F496171E0}"/>
              </a:ext>
            </a:extLst>
          </p:cNvPr>
          <p:cNvPicPr>
            <a:picLocks/>
          </p:cNvPicPr>
          <p:nvPr/>
        </p:nvPicPr>
        <p:blipFill>
          <a:blip r:embed="rId9"/>
          <a:stretch>
            <a:fillRect/>
          </a:stretch>
        </p:blipFill>
        <p:spPr>
          <a:xfrm>
            <a:off x="6069172" y="1691602"/>
            <a:ext cx="3070860" cy="457200"/>
          </a:xfrm>
          <a:prstGeom prst="rect">
            <a:avLst/>
          </a:prstGeom>
        </p:spPr>
      </p:pic>
      <p:pic>
        <p:nvPicPr>
          <p:cNvPr id="61" name="PFE element 78">
            <a:extLst>
              <a:ext uri="{FF2B5EF4-FFF2-40B4-BE49-F238E27FC236}">
                <a16:creationId xmlns:a16="http://schemas.microsoft.com/office/drawing/2014/main" id="{91107B5C-80D5-684B-8417-66C3657A31FF}"/>
              </a:ext>
            </a:extLst>
          </p:cNvPr>
          <p:cNvPicPr>
            <a:picLocks/>
          </p:cNvPicPr>
          <p:nvPr/>
        </p:nvPicPr>
        <p:blipFill>
          <a:blip r:embed="rId10"/>
          <a:stretch>
            <a:fillRect/>
          </a:stretch>
        </p:blipFill>
        <p:spPr>
          <a:xfrm>
            <a:off x="415847" y="2528471"/>
            <a:ext cx="2301240" cy="609600"/>
          </a:xfrm>
          <a:prstGeom prst="rect">
            <a:avLst/>
          </a:prstGeom>
        </p:spPr>
      </p:pic>
      <p:pic>
        <p:nvPicPr>
          <p:cNvPr id="63" name="PFE element 79">
            <a:extLst>
              <a:ext uri="{FF2B5EF4-FFF2-40B4-BE49-F238E27FC236}">
                <a16:creationId xmlns:a16="http://schemas.microsoft.com/office/drawing/2014/main" id="{DE7F9EC9-520F-5142-833F-6909831462DE}"/>
              </a:ext>
            </a:extLst>
          </p:cNvPr>
          <p:cNvPicPr>
            <a:picLocks/>
          </p:cNvPicPr>
          <p:nvPr/>
        </p:nvPicPr>
        <p:blipFill>
          <a:blip r:embed="rId11"/>
          <a:stretch>
            <a:fillRect/>
          </a:stretch>
        </p:blipFill>
        <p:spPr>
          <a:xfrm>
            <a:off x="3298506" y="5309201"/>
            <a:ext cx="2644140" cy="394072"/>
          </a:xfrm>
          <a:prstGeom prst="rect">
            <a:avLst/>
          </a:prstGeom>
        </p:spPr>
      </p:pic>
      <p:pic>
        <p:nvPicPr>
          <p:cNvPr id="65" name="PFE element 80">
            <a:extLst>
              <a:ext uri="{FF2B5EF4-FFF2-40B4-BE49-F238E27FC236}">
                <a16:creationId xmlns:a16="http://schemas.microsoft.com/office/drawing/2014/main" id="{305CD2A2-687F-F247-BB4C-2781A5D52862}"/>
              </a:ext>
            </a:extLst>
          </p:cNvPr>
          <p:cNvPicPr>
            <a:picLocks/>
          </p:cNvPicPr>
          <p:nvPr/>
        </p:nvPicPr>
        <p:blipFill>
          <a:blip r:embed="rId12"/>
          <a:stretch>
            <a:fillRect/>
          </a:stretch>
        </p:blipFill>
        <p:spPr>
          <a:xfrm>
            <a:off x="6397306" y="3978383"/>
            <a:ext cx="2644140" cy="394072"/>
          </a:xfrm>
          <a:prstGeom prst="rect">
            <a:avLst/>
          </a:prstGeom>
        </p:spPr>
      </p:pic>
      <p:cxnSp>
        <p:nvCxnSpPr>
          <p:cNvPr id="31" name="Straight Connector 30"/>
          <p:cNvCxnSpPr/>
          <p:nvPr/>
        </p:nvCxnSpPr>
        <p:spPr>
          <a:xfrm>
            <a:off x="2608777" y="1166044"/>
            <a:ext cx="1686559"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67" name="PFE element 82">
            <a:extLst>
              <a:ext uri="{FF2B5EF4-FFF2-40B4-BE49-F238E27FC236}">
                <a16:creationId xmlns:a16="http://schemas.microsoft.com/office/drawing/2014/main" id="{3432250F-3FF5-1E4F-99F5-5BA1D032E6BD}"/>
              </a:ext>
            </a:extLst>
          </p:cNvPr>
          <p:cNvPicPr>
            <a:picLocks/>
          </p:cNvPicPr>
          <p:nvPr/>
        </p:nvPicPr>
        <p:blipFill>
          <a:blip r:embed="rId13"/>
          <a:stretch>
            <a:fillRect/>
          </a:stretch>
        </p:blipFill>
        <p:spPr>
          <a:xfrm>
            <a:off x="409446" y="5508254"/>
            <a:ext cx="2346960" cy="596847"/>
          </a:xfrm>
          <a:prstGeom prst="rect">
            <a:avLst/>
          </a:prstGeom>
        </p:spPr>
      </p:pic>
      <p:pic>
        <p:nvPicPr>
          <p:cNvPr id="69" name="PFE element 83">
            <a:extLst>
              <a:ext uri="{FF2B5EF4-FFF2-40B4-BE49-F238E27FC236}">
                <a16:creationId xmlns:a16="http://schemas.microsoft.com/office/drawing/2014/main" id="{8B30D4BC-D67A-7B4B-97C5-B40F10A6C72C}"/>
              </a:ext>
            </a:extLst>
          </p:cNvPr>
          <p:cNvPicPr>
            <a:picLocks/>
          </p:cNvPicPr>
          <p:nvPr/>
        </p:nvPicPr>
        <p:blipFill>
          <a:blip r:embed="rId14"/>
          <a:stretch>
            <a:fillRect/>
          </a:stretch>
        </p:blipFill>
        <p:spPr>
          <a:xfrm>
            <a:off x="3299460" y="2550890"/>
            <a:ext cx="2514600" cy="739140"/>
          </a:xfrm>
          <a:prstGeom prst="rect">
            <a:avLst/>
          </a:prstGeom>
        </p:spPr>
      </p:pic>
      <p:pic>
        <p:nvPicPr>
          <p:cNvPr id="71" name="PFE element 84">
            <a:extLst>
              <a:ext uri="{FF2B5EF4-FFF2-40B4-BE49-F238E27FC236}">
                <a16:creationId xmlns:a16="http://schemas.microsoft.com/office/drawing/2014/main" id="{4A77CEAE-0968-8A46-B3BD-577DD9029865}"/>
              </a:ext>
            </a:extLst>
          </p:cNvPr>
          <p:cNvPicPr>
            <a:picLocks/>
          </p:cNvPicPr>
          <p:nvPr/>
        </p:nvPicPr>
        <p:blipFill>
          <a:blip r:embed="rId15"/>
          <a:stretch>
            <a:fillRect/>
          </a:stretch>
        </p:blipFill>
        <p:spPr>
          <a:xfrm>
            <a:off x="419658" y="3934879"/>
            <a:ext cx="1714500" cy="537210"/>
          </a:xfrm>
          <a:prstGeom prst="rect">
            <a:avLst/>
          </a:prstGeom>
        </p:spPr>
      </p:pic>
      <p:cxnSp>
        <p:nvCxnSpPr>
          <p:cNvPr id="40" name="Straight Connector 39"/>
          <p:cNvCxnSpPr/>
          <p:nvPr/>
        </p:nvCxnSpPr>
        <p:spPr>
          <a:xfrm>
            <a:off x="3395134" y="33202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pic>
        <p:nvPicPr>
          <p:cNvPr id="73" name="PFE element 86">
            <a:extLst>
              <a:ext uri="{FF2B5EF4-FFF2-40B4-BE49-F238E27FC236}">
                <a16:creationId xmlns:a16="http://schemas.microsoft.com/office/drawing/2014/main" id="{2AD490F0-F0D2-1342-B175-DD8097BDBBF5}"/>
              </a:ext>
            </a:extLst>
          </p:cNvPr>
          <p:cNvPicPr>
            <a:picLocks/>
          </p:cNvPicPr>
          <p:nvPr/>
        </p:nvPicPr>
        <p:blipFill>
          <a:blip r:embed="rId16"/>
          <a:stretch>
            <a:fillRect/>
          </a:stretch>
        </p:blipFill>
        <p:spPr>
          <a:xfrm>
            <a:off x="3292080" y="4025984"/>
            <a:ext cx="2335530" cy="762000"/>
          </a:xfrm>
          <a:prstGeom prst="rect">
            <a:avLst/>
          </a:prstGeom>
        </p:spPr>
      </p:pic>
      <p:pic>
        <p:nvPicPr>
          <p:cNvPr id="75" name="PFE element 87">
            <a:extLst>
              <a:ext uri="{FF2B5EF4-FFF2-40B4-BE49-F238E27FC236}">
                <a16:creationId xmlns:a16="http://schemas.microsoft.com/office/drawing/2014/main" id="{D717EECD-39B0-6B41-A406-D41A7D60C8F0}"/>
              </a:ext>
            </a:extLst>
          </p:cNvPr>
          <p:cNvPicPr>
            <a:picLocks/>
          </p:cNvPicPr>
          <p:nvPr/>
        </p:nvPicPr>
        <p:blipFill>
          <a:blip r:embed="rId17"/>
          <a:stretch>
            <a:fillRect/>
          </a:stretch>
        </p:blipFill>
        <p:spPr>
          <a:xfrm>
            <a:off x="6400800" y="2959240"/>
            <a:ext cx="2324100" cy="369570"/>
          </a:xfrm>
          <a:prstGeom prst="rect">
            <a:avLst/>
          </a:prstGeom>
        </p:spPr>
      </p:pic>
      <p:pic>
        <p:nvPicPr>
          <p:cNvPr id="77" name="PFE element 88">
            <a:extLst>
              <a:ext uri="{FF2B5EF4-FFF2-40B4-BE49-F238E27FC236}">
                <a16:creationId xmlns:a16="http://schemas.microsoft.com/office/drawing/2014/main" id="{4D812397-60CF-6443-B9EC-6C24ACE95C53}"/>
              </a:ext>
            </a:extLst>
          </p:cNvPr>
          <p:cNvPicPr>
            <a:picLocks/>
          </p:cNvPicPr>
          <p:nvPr/>
        </p:nvPicPr>
        <p:blipFill>
          <a:blip r:embed="rId18"/>
          <a:stretch>
            <a:fillRect/>
          </a:stretch>
        </p:blipFill>
        <p:spPr>
          <a:xfrm>
            <a:off x="6390640" y="5685616"/>
            <a:ext cx="2346960" cy="596847"/>
          </a:xfrm>
          <a:prstGeom prst="rect">
            <a:avLst/>
          </a:prstGeom>
        </p:spPr>
      </p:pic>
      <p:cxnSp>
        <p:nvCxnSpPr>
          <p:cNvPr id="38" name="Straight Connector 37"/>
          <p:cNvCxnSpPr/>
          <p:nvPr/>
        </p:nvCxnSpPr>
        <p:spPr>
          <a:xfrm>
            <a:off x="6504885" y="2998539"/>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492240" y="4613983"/>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26737" y="5563939"/>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6737" y="60888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395134" y="5905801"/>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04885" y="5707872"/>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26737" y="4717273"/>
            <a:ext cx="2222555" cy="0"/>
          </a:xfrm>
          <a:prstGeom prst="line">
            <a:avLst/>
          </a:prstGeom>
          <a:ln w="28575" cmpd="sng">
            <a:solidFill>
              <a:srgbClr val="CF0A2C"/>
            </a:solidFill>
            <a:prstDash val="dot"/>
          </a:ln>
          <a:effectLst/>
        </p:spPr>
        <p:style>
          <a:lnRef idx="2">
            <a:schemeClr val="accent1"/>
          </a:lnRef>
          <a:fillRef idx="0">
            <a:schemeClr val="accent1"/>
          </a:fillRef>
          <a:effectRef idx="1">
            <a:schemeClr val="accent1"/>
          </a:effectRef>
          <a:fontRef idx="minor">
            <a:schemeClr val="tx1"/>
          </a:fontRef>
        </p:style>
      </p:cxnSp>
      <p:sp>
        <p:nvSpPr>
          <p:cNvPr id="3" name="pfehide96" hidden="1"/>
          <p:cNvSpPr txBox="1"/>
          <p:nvPr/>
        </p:nvSpPr>
        <p:spPr>
          <a:xfrm>
            <a:off x="3297819" y="2970160"/>
            <a:ext cx="2226733"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Bold"/>
                <a:ea typeface="Calibri"/>
                <a:cs typeface="Montserrat Bold"/>
                <a:sym typeface="Calibri"/>
              </a:rPr>
              <a:t>poppy</a:t>
            </a:r>
            <a:endParaRPr lang="en-US" dirty="0"/>
          </a:p>
        </p:txBody>
      </p:sp>
      <p:grpSp>
        <p:nvGrpSpPr>
          <p:cNvPr id="81" name="Group 80">
            <a:extLst>
              <a:ext uri="{FF2B5EF4-FFF2-40B4-BE49-F238E27FC236}">
                <a16:creationId xmlns:a16="http://schemas.microsoft.com/office/drawing/2014/main" id="{604DED85-8806-B644-94C8-15D8BC6DFBE9}"/>
              </a:ext>
            </a:extLst>
          </p:cNvPr>
          <p:cNvGrpSpPr/>
          <p:nvPr/>
        </p:nvGrpSpPr>
        <p:grpSpPr>
          <a:xfrm>
            <a:off x="3297819" y="2969744"/>
            <a:ext cx="2225040" cy="308610"/>
            <a:chOff x="317500" y="317500"/>
            <a:chExt cx="2225040" cy="308610"/>
          </a:xfrm>
        </p:grpSpPr>
        <p:pic>
          <p:nvPicPr>
            <p:cNvPr id="79" name="PFE element 96">
              <a:extLst>
                <a:ext uri="{FF2B5EF4-FFF2-40B4-BE49-F238E27FC236}">
                  <a16:creationId xmlns:a16="http://schemas.microsoft.com/office/drawing/2014/main" id="{6577F73A-39EA-E145-A2BE-CFE0BBF913D9}"/>
                </a:ext>
              </a:extLst>
            </p:cNvPr>
            <p:cNvPicPr>
              <a:picLocks/>
            </p:cNvPicPr>
            <p:nvPr/>
          </p:nvPicPr>
          <p:blipFill>
            <a:blip r:embed="rId19"/>
            <a:stretch>
              <a:fillRect/>
            </a:stretch>
          </p:blipFill>
          <p:spPr>
            <a:xfrm>
              <a:off x="317500" y="317500"/>
              <a:ext cx="2225040" cy="308610"/>
            </a:xfrm>
            <a:prstGeom prst="rect">
              <a:avLst/>
            </a:prstGeom>
          </p:spPr>
        </p:pic>
        <p:sp>
          <p:nvSpPr>
            <p:cNvPr id="80" name="Shape_16">
              <a:extLst>
                <a:ext uri="{FF2B5EF4-FFF2-40B4-BE49-F238E27FC236}">
                  <a16:creationId xmlns:a16="http://schemas.microsoft.com/office/drawing/2014/main" id="{38BE5F87-A189-E94A-91DD-A34BD910D300}"/>
                </a:ext>
              </a:extLst>
            </p:cNvPr>
            <p:cNvSpPr/>
            <p:nvPr/>
          </p:nvSpPr>
          <p:spPr>
            <a:xfrm>
              <a:off x="317500" y="317500"/>
              <a:ext cx="2225040" cy="3086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pfehide97" hidden="1"/>
          <p:cNvSpPr txBox="1"/>
          <p:nvPr/>
        </p:nvSpPr>
        <p:spPr>
          <a:xfrm>
            <a:off x="6400800" y="2638085"/>
            <a:ext cx="2201333"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Bold"/>
                <a:ea typeface="Calibri"/>
                <a:cs typeface="Montserrat Bold"/>
                <a:sym typeface="Calibri"/>
              </a:rPr>
              <a:t>morphine</a:t>
            </a:r>
            <a:endParaRPr lang="en-US" dirty="0"/>
          </a:p>
        </p:txBody>
      </p:sp>
      <p:grpSp>
        <p:nvGrpSpPr>
          <p:cNvPr id="85" name="Group 84">
            <a:extLst>
              <a:ext uri="{FF2B5EF4-FFF2-40B4-BE49-F238E27FC236}">
                <a16:creationId xmlns:a16="http://schemas.microsoft.com/office/drawing/2014/main" id="{EA9E3CDE-72A6-B449-BD18-EFB99016785F}"/>
              </a:ext>
            </a:extLst>
          </p:cNvPr>
          <p:cNvGrpSpPr/>
          <p:nvPr/>
        </p:nvGrpSpPr>
        <p:grpSpPr>
          <a:xfrm>
            <a:off x="6400800" y="2637668"/>
            <a:ext cx="2198370" cy="308610"/>
            <a:chOff x="317500" y="317500"/>
            <a:chExt cx="2198370" cy="308610"/>
          </a:xfrm>
        </p:grpSpPr>
        <p:pic>
          <p:nvPicPr>
            <p:cNvPr id="83" name="PFE element 97">
              <a:extLst>
                <a:ext uri="{FF2B5EF4-FFF2-40B4-BE49-F238E27FC236}">
                  <a16:creationId xmlns:a16="http://schemas.microsoft.com/office/drawing/2014/main" id="{12B20BCA-D7CE-D148-B2B7-FDD0A0D6061A}"/>
                </a:ext>
              </a:extLst>
            </p:cNvPr>
            <p:cNvPicPr>
              <a:picLocks/>
            </p:cNvPicPr>
            <p:nvPr/>
          </p:nvPicPr>
          <p:blipFill>
            <a:blip r:embed="rId20"/>
            <a:stretch>
              <a:fillRect/>
            </a:stretch>
          </p:blipFill>
          <p:spPr>
            <a:xfrm>
              <a:off x="317500" y="317500"/>
              <a:ext cx="2198370" cy="308610"/>
            </a:xfrm>
            <a:prstGeom prst="rect">
              <a:avLst/>
            </a:prstGeom>
          </p:spPr>
        </p:pic>
        <p:sp>
          <p:nvSpPr>
            <p:cNvPr id="84" name="Shape_17">
              <a:extLst>
                <a:ext uri="{FF2B5EF4-FFF2-40B4-BE49-F238E27FC236}">
                  <a16:creationId xmlns:a16="http://schemas.microsoft.com/office/drawing/2014/main" id="{6955B226-9A55-9743-A3C0-B60F2FE8D0CC}"/>
                </a:ext>
              </a:extLst>
            </p:cNvPr>
            <p:cNvSpPr/>
            <p:nvPr/>
          </p:nvSpPr>
          <p:spPr>
            <a:xfrm>
              <a:off x="317500" y="317500"/>
              <a:ext cx="2198370" cy="3086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pfehide98" hidden="1"/>
          <p:cNvSpPr txBox="1"/>
          <p:nvPr/>
        </p:nvSpPr>
        <p:spPr>
          <a:xfrm>
            <a:off x="421640" y="4366651"/>
            <a:ext cx="2116666"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dirty="0">
                <a:solidFill>
                  <a:srgbClr val="15284B"/>
                </a:solidFill>
                <a:latin typeface="Montserrat bold"/>
                <a:ea typeface="Calibri"/>
                <a:cs typeface="Montserrat bold"/>
                <a:sym typeface="Calibri"/>
              </a:rPr>
              <a:t>opioids</a:t>
            </a:r>
          </a:p>
        </p:txBody>
      </p:sp>
      <p:grpSp>
        <p:nvGrpSpPr>
          <p:cNvPr id="89" name="Group 88">
            <a:extLst>
              <a:ext uri="{FF2B5EF4-FFF2-40B4-BE49-F238E27FC236}">
                <a16:creationId xmlns:a16="http://schemas.microsoft.com/office/drawing/2014/main" id="{2C7AEEB1-4A68-E54E-9F2F-41E1ECA19362}"/>
              </a:ext>
            </a:extLst>
          </p:cNvPr>
          <p:cNvGrpSpPr/>
          <p:nvPr/>
        </p:nvGrpSpPr>
        <p:grpSpPr>
          <a:xfrm>
            <a:off x="418888" y="4366234"/>
            <a:ext cx="2122170" cy="308610"/>
            <a:chOff x="317500" y="317500"/>
            <a:chExt cx="2122170" cy="308610"/>
          </a:xfrm>
        </p:grpSpPr>
        <p:pic>
          <p:nvPicPr>
            <p:cNvPr id="87" name="PFE element 98">
              <a:extLst>
                <a:ext uri="{FF2B5EF4-FFF2-40B4-BE49-F238E27FC236}">
                  <a16:creationId xmlns:a16="http://schemas.microsoft.com/office/drawing/2014/main" id="{2DE08360-9E1E-9C44-8A39-064AD8AD43D5}"/>
                </a:ext>
              </a:extLst>
            </p:cNvPr>
            <p:cNvPicPr>
              <a:picLocks/>
            </p:cNvPicPr>
            <p:nvPr/>
          </p:nvPicPr>
          <p:blipFill>
            <a:blip r:embed="rId21"/>
            <a:stretch>
              <a:fillRect/>
            </a:stretch>
          </p:blipFill>
          <p:spPr>
            <a:xfrm>
              <a:off x="317500" y="317500"/>
              <a:ext cx="2122170" cy="308610"/>
            </a:xfrm>
            <a:prstGeom prst="rect">
              <a:avLst/>
            </a:prstGeom>
          </p:spPr>
        </p:pic>
        <p:sp>
          <p:nvSpPr>
            <p:cNvPr id="88" name="Shape_18">
              <a:extLst>
                <a:ext uri="{FF2B5EF4-FFF2-40B4-BE49-F238E27FC236}">
                  <a16:creationId xmlns:a16="http://schemas.microsoft.com/office/drawing/2014/main" id="{E586270A-B97E-1945-BF52-C42D4C89DA8D}"/>
                </a:ext>
              </a:extLst>
            </p:cNvPr>
            <p:cNvSpPr/>
            <p:nvPr/>
          </p:nvSpPr>
          <p:spPr>
            <a:xfrm>
              <a:off x="317500" y="317500"/>
              <a:ext cx="2122170" cy="30861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pfehide99" hidden="1"/>
          <p:cNvSpPr txBox="1"/>
          <p:nvPr/>
        </p:nvSpPr>
        <p:spPr>
          <a:xfrm>
            <a:off x="6386347" y="4255404"/>
            <a:ext cx="2253827"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Bold"/>
                <a:cs typeface="Montserrat Bold"/>
              </a:rPr>
              <a:t>heroin</a:t>
            </a:r>
            <a:r>
              <a:rPr lang="x-none" dirty="0">
                <a:solidFill>
                  <a:srgbClr val="15284B"/>
                </a:solidFill>
                <a:latin typeface="Montserrat Bold"/>
                <a:cs typeface="Montserrat Bold"/>
              </a:rPr>
              <a:t> </a:t>
            </a:r>
            <a:endParaRPr lang="en-US" dirty="0"/>
          </a:p>
        </p:txBody>
      </p:sp>
      <p:grpSp>
        <p:nvGrpSpPr>
          <p:cNvPr id="93" name="Group 92">
            <a:extLst>
              <a:ext uri="{FF2B5EF4-FFF2-40B4-BE49-F238E27FC236}">
                <a16:creationId xmlns:a16="http://schemas.microsoft.com/office/drawing/2014/main" id="{D45D87AB-1DAC-FB46-BD82-C97D1A969BA7}"/>
              </a:ext>
            </a:extLst>
          </p:cNvPr>
          <p:cNvGrpSpPr/>
          <p:nvPr/>
        </p:nvGrpSpPr>
        <p:grpSpPr>
          <a:xfrm>
            <a:off x="6386347" y="4255404"/>
            <a:ext cx="2247900" cy="306075"/>
            <a:chOff x="317500" y="317500"/>
            <a:chExt cx="2247900" cy="306075"/>
          </a:xfrm>
        </p:grpSpPr>
        <p:pic>
          <p:nvPicPr>
            <p:cNvPr id="91" name="PFE element 99">
              <a:extLst>
                <a:ext uri="{FF2B5EF4-FFF2-40B4-BE49-F238E27FC236}">
                  <a16:creationId xmlns:a16="http://schemas.microsoft.com/office/drawing/2014/main" id="{2931D868-C9BA-E74A-9E42-8689A1A110C9}"/>
                </a:ext>
              </a:extLst>
            </p:cNvPr>
            <p:cNvPicPr>
              <a:picLocks/>
            </p:cNvPicPr>
            <p:nvPr/>
          </p:nvPicPr>
          <p:blipFill>
            <a:blip r:embed="rId22"/>
            <a:stretch>
              <a:fillRect/>
            </a:stretch>
          </p:blipFill>
          <p:spPr>
            <a:xfrm>
              <a:off x="317500" y="317500"/>
              <a:ext cx="2247900" cy="306075"/>
            </a:xfrm>
            <a:prstGeom prst="rect">
              <a:avLst/>
            </a:prstGeom>
          </p:spPr>
        </p:pic>
        <p:sp>
          <p:nvSpPr>
            <p:cNvPr id="92" name="Shape_19">
              <a:extLst>
                <a:ext uri="{FF2B5EF4-FFF2-40B4-BE49-F238E27FC236}">
                  <a16:creationId xmlns:a16="http://schemas.microsoft.com/office/drawing/2014/main" id="{65798712-4F93-9D4E-A2D7-045477940526}"/>
                </a:ext>
              </a:extLst>
            </p:cNvPr>
            <p:cNvSpPr/>
            <p:nvPr/>
          </p:nvSpPr>
          <p:spPr>
            <a:xfrm>
              <a:off x="317500" y="317500"/>
              <a:ext cx="2247900" cy="306075"/>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pfehide100" hidden="1"/>
          <p:cNvSpPr txBox="1"/>
          <p:nvPr/>
        </p:nvSpPr>
        <p:spPr>
          <a:xfrm>
            <a:off x="435184" y="5211316"/>
            <a:ext cx="2226733"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Bold"/>
                <a:cs typeface="Montserrat Bold"/>
              </a:rPr>
              <a:t>fully synthetic</a:t>
            </a:r>
          </a:p>
        </p:txBody>
      </p:sp>
      <p:grpSp>
        <p:nvGrpSpPr>
          <p:cNvPr id="97" name="Group 96">
            <a:extLst>
              <a:ext uri="{FF2B5EF4-FFF2-40B4-BE49-F238E27FC236}">
                <a16:creationId xmlns:a16="http://schemas.microsoft.com/office/drawing/2014/main" id="{4EB9CC87-BAE9-D24E-95EC-93321C93C11A}"/>
              </a:ext>
            </a:extLst>
          </p:cNvPr>
          <p:cNvGrpSpPr/>
          <p:nvPr/>
        </p:nvGrpSpPr>
        <p:grpSpPr>
          <a:xfrm>
            <a:off x="430315" y="5204515"/>
            <a:ext cx="2236470" cy="321379"/>
            <a:chOff x="317500" y="317500"/>
            <a:chExt cx="2236470" cy="321379"/>
          </a:xfrm>
        </p:grpSpPr>
        <p:pic>
          <p:nvPicPr>
            <p:cNvPr id="95" name="PFE element 100">
              <a:extLst>
                <a:ext uri="{FF2B5EF4-FFF2-40B4-BE49-F238E27FC236}">
                  <a16:creationId xmlns:a16="http://schemas.microsoft.com/office/drawing/2014/main" id="{01FDEA52-6335-1041-917C-A48653045F30}"/>
                </a:ext>
              </a:extLst>
            </p:cNvPr>
            <p:cNvPicPr>
              <a:picLocks/>
            </p:cNvPicPr>
            <p:nvPr/>
          </p:nvPicPr>
          <p:blipFill>
            <a:blip r:embed="rId23"/>
            <a:stretch>
              <a:fillRect/>
            </a:stretch>
          </p:blipFill>
          <p:spPr>
            <a:xfrm>
              <a:off x="317500" y="317500"/>
              <a:ext cx="2236470" cy="321379"/>
            </a:xfrm>
            <a:prstGeom prst="rect">
              <a:avLst/>
            </a:prstGeom>
          </p:spPr>
        </p:pic>
        <p:sp>
          <p:nvSpPr>
            <p:cNvPr id="96" name="Shape_20">
              <a:extLst>
                <a:ext uri="{FF2B5EF4-FFF2-40B4-BE49-F238E27FC236}">
                  <a16:creationId xmlns:a16="http://schemas.microsoft.com/office/drawing/2014/main" id="{3F4D7E55-C65D-604A-8CDD-B0C090B8C1DC}"/>
                </a:ext>
              </a:extLst>
            </p:cNvPr>
            <p:cNvSpPr/>
            <p:nvPr/>
          </p:nvSpPr>
          <p:spPr>
            <a:xfrm>
              <a:off x="317500" y="317500"/>
              <a:ext cx="2236470" cy="321379"/>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pfehide101" hidden="1"/>
          <p:cNvSpPr txBox="1"/>
          <p:nvPr/>
        </p:nvSpPr>
        <p:spPr>
          <a:xfrm>
            <a:off x="425133" y="5753355"/>
            <a:ext cx="1989666"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Bold"/>
                <a:ea typeface="Calibri"/>
                <a:cs typeface="Montserrat Bold"/>
                <a:sym typeface="Calibri"/>
              </a:rPr>
              <a:t>opioids</a:t>
            </a:r>
            <a:endParaRPr lang="en-US" dirty="0"/>
          </a:p>
        </p:txBody>
      </p:sp>
      <p:grpSp>
        <p:nvGrpSpPr>
          <p:cNvPr id="101" name="Group 100">
            <a:extLst>
              <a:ext uri="{FF2B5EF4-FFF2-40B4-BE49-F238E27FC236}">
                <a16:creationId xmlns:a16="http://schemas.microsoft.com/office/drawing/2014/main" id="{BC55D7E2-C454-4244-AC8F-1030E331A68E}"/>
              </a:ext>
            </a:extLst>
          </p:cNvPr>
          <p:cNvGrpSpPr/>
          <p:nvPr/>
        </p:nvGrpSpPr>
        <p:grpSpPr>
          <a:xfrm>
            <a:off x="423651" y="5753355"/>
            <a:ext cx="1992630" cy="306075"/>
            <a:chOff x="317500" y="317500"/>
            <a:chExt cx="1992630" cy="306075"/>
          </a:xfrm>
        </p:grpSpPr>
        <p:pic>
          <p:nvPicPr>
            <p:cNvPr id="99" name="PFE element 101">
              <a:extLst>
                <a:ext uri="{FF2B5EF4-FFF2-40B4-BE49-F238E27FC236}">
                  <a16:creationId xmlns:a16="http://schemas.microsoft.com/office/drawing/2014/main" id="{9F383672-0115-CC4C-85B0-6693F62294E3}"/>
                </a:ext>
              </a:extLst>
            </p:cNvPr>
            <p:cNvPicPr>
              <a:picLocks/>
            </p:cNvPicPr>
            <p:nvPr/>
          </p:nvPicPr>
          <p:blipFill>
            <a:blip r:embed="rId24"/>
            <a:stretch>
              <a:fillRect/>
            </a:stretch>
          </p:blipFill>
          <p:spPr>
            <a:xfrm>
              <a:off x="317500" y="317500"/>
              <a:ext cx="1992630" cy="306075"/>
            </a:xfrm>
            <a:prstGeom prst="rect">
              <a:avLst/>
            </a:prstGeom>
          </p:spPr>
        </p:pic>
        <p:sp>
          <p:nvSpPr>
            <p:cNvPr id="100" name="Shape_21">
              <a:extLst>
                <a:ext uri="{FF2B5EF4-FFF2-40B4-BE49-F238E27FC236}">
                  <a16:creationId xmlns:a16="http://schemas.microsoft.com/office/drawing/2014/main" id="{22715036-6064-6B40-B7E5-726076CC19C4}"/>
                </a:ext>
              </a:extLst>
            </p:cNvPr>
            <p:cNvSpPr/>
            <p:nvPr/>
          </p:nvSpPr>
          <p:spPr>
            <a:xfrm>
              <a:off x="317500" y="317500"/>
              <a:ext cx="1992630" cy="306075"/>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pfehide102" hidden="1"/>
          <p:cNvSpPr txBox="1"/>
          <p:nvPr/>
        </p:nvSpPr>
        <p:spPr>
          <a:xfrm>
            <a:off x="3310464" y="5574065"/>
            <a:ext cx="2253827"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a:solidFill>
                  <a:srgbClr val="15284B"/>
                </a:solidFill>
                <a:latin typeface="Montserrat Bold"/>
                <a:ea typeface="Calibri"/>
                <a:cs typeface="Montserrat Bold"/>
                <a:sym typeface="Calibri"/>
              </a:rPr>
              <a:t>man</a:t>
            </a:r>
            <a:r>
              <a:rPr lang="en-US" dirty="0">
                <a:solidFill>
                  <a:srgbClr val="15284B"/>
                </a:solidFill>
                <a:latin typeface="Montserrat Bold"/>
                <a:ea typeface="Calibri"/>
                <a:cs typeface="Montserrat Bold"/>
                <a:sym typeface="Calibri"/>
              </a:rPr>
              <a:t>-made</a:t>
            </a:r>
            <a:endParaRPr lang="en-US" dirty="0"/>
          </a:p>
        </p:txBody>
      </p:sp>
      <p:grpSp>
        <p:nvGrpSpPr>
          <p:cNvPr id="105" name="Group 104">
            <a:extLst>
              <a:ext uri="{FF2B5EF4-FFF2-40B4-BE49-F238E27FC236}">
                <a16:creationId xmlns:a16="http://schemas.microsoft.com/office/drawing/2014/main" id="{40A3AAEF-C36A-484F-98F0-BEDC2847581A}"/>
              </a:ext>
            </a:extLst>
          </p:cNvPr>
          <p:cNvGrpSpPr/>
          <p:nvPr/>
        </p:nvGrpSpPr>
        <p:grpSpPr>
          <a:xfrm>
            <a:off x="3310464" y="5574065"/>
            <a:ext cx="2247900" cy="306075"/>
            <a:chOff x="317500" y="317500"/>
            <a:chExt cx="2247900" cy="306075"/>
          </a:xfrm>
        </p:grpSpPr>
        <p:pic>
          <p:nvPicPr>
            <p:cNvPr id="103" name="PFE element 102">
              <a:extLst>
                <a:ext uri="{FF2B5EF4-FFF2-40B4-BE49-F238E27FC236}">
                  <a16:creationId xmlns:a16="http://schemas.microsoft.com/office/drawing/2014/main" id="{FB3644DA-3086-9F48-8949-114D08CBD621}"/>
                </a:ext>
              </a:extLst>
            </p:cNvPr>
            <p:cNvPicPr>
              <a:picLocks/>
            </p:cNvPicPr>
            <p:nvPr/>
          </p:nvPicPr>
          <p:blipFill>
            <a:blip r:embed="rId25"/>
            <a:stretch>
              <a:fillRect/>
            </a:stretch>
          </p:blipFill>
          <p:spPr>
            <a:xfrm>
              <a:off x="317500" y="317500"/>
              <a:ext cx="2247900" cy="306075"/>
            </a:xfrm>
            <a:prstGeom prst="rect">
              <a:avLst/>
            </a:prstGeom>
          </p:spPr>
        </p:pic>
        <p:sp>
          <p:nvSpPr>
            <p:cNvPr id="104" name="Shape_22">
              <a:extLst>
                <a:ext uri="{FF2B5EF4-FFF2-40B4-BE49-F238E27FC236}">
                  <a16:creationId xmlns:a16="http://schemas.microsoft.com/office/drawing/2014/main" id="{4B570328-121F-9544-9F6E-035C11DC65A2}"/>
                </a:ext>
              </a:extLst>
            </p:cNvPr>
            <p:cNvSpPr/>
            <p:nvPr/>
          </p:nvSpPr>
          <p:spPr>
            <a:xfrm>
              <a:off x="317500" y="317500"/>
              <a:ext cx="2247900" cy="306075"/>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pfehide103" hidden="1"/>
          <p:cNvSpPr txBox="1"/>
          <p:nvPr/>
        </p:nvSpPr>
        <p:spPr>
          <a:xfrm>
            <a:off x="6399103" y="5349293"/>
            <a:ext cx="2099733" cy="307777"/>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r>
              <a:rPr lang="en-US" dirty="0">
                <a:solidFill>
                  <a:srgbClr val="15284B"/>
                </a:solidFill>
                <a:latin typeface="Montserrat Bold"/>
                <a:cs typeface="Montserrat Bold"/>
              </a:rPr>
              <a:t>fentanyl</a:t>
            </a:r>
            <a:r>
              <a:rPr lang="x-none">
                <a:solidFill>
                  <a:srgbClr val="15284B"/>
                </a:solidFill>
                <a:latin typeface="Montserrat Bold"/>
                <a:cs typeface="Montserrat Bold"/>
              </a:rPr>
              <a:t> </a:t>
            </a:r>
            <a:endParaRPr lang="en-US" dirty="0"/>
          </a:p>
        </p:txBody>
      </p:sp>
      <p:grpSp>
        <p:nvGrpSpPr>
          <p:cNvPr id="109" name="Group 108">
            <a:extLst>
              <a:ext uri="{FF2B5EF4-FFF2-40B4-BE49-F238E27FC236}">
                <a16:creationId xmlns:a16="http://schemas.microsoft.com/office/drawing/2014/main" id="{1E276269-AE02-B84F-859D-293B0D9F7B22}"/>
              </a:ext>
            </a:extLst>
          </p:cNvPr>
          <p:cNvGrpSpPr/>
          <p:nvPr/>
        </p:nvGrpSpPr>
        <p:grpSpPr>
          <a:xfrm>
            <a:off x="6399103" y="5349293"/>
            <a:ext cx="2095500" cy="306075"/>
            <a:chOff x="317500" y="317500"/>
            <a:chExt cx="2095500" cy="306075"/>
          </a:xfrm>
        </p:grpSpPr>
        <p:pic>
          <p:nvPicPr>
            <p:cNvPr id="107" name="PFE element 103">
              <a:extLst>
                <a:ext uri="{FF2B5EF4-FFF2-40B4-BE49-F238E27FC236}">
                  <a16:creationId xmlns:a16="http://schemas.microsoft.com/office/drawing/2014/main" id="{DD99C0F6-8038-A44D-AF8E-CF320CE79DB8}"/>
                </a:ext>
              </a:extLst>
            </p:cNvPr>
            <p:cNvPicPr>
              <a:picLocks/>
            </p:cNvPicPr>
            <p:nvPr/>
          </p:nvPicPr>
          <p:blipFill>
            <a:blip r:embed="rId26"/>
            <a:stretch>
              <a:fillRect/>
            </a:stretch>
          </p:blipFill>
          <p:spPr>
            <a:xfrm>
              <a:off x="317500" y="317500"/>
              <a:ext cx="2095500" cy="306075"/>
            </a:xfrm>
            <a:prstGeom prst="rect">
              <a:avLst/>
            </a:prstGeom>
          </p:spPr>
        </p:pic>
        <p:sp>
          <p:nvSpPr>
            <p:cNvPr id="108" name="Shape_23">
              <a:extLst>
                <a:ext uri="{FF2B5EF4-FFF2-40B4-BE49-F238E27FC236}">
                  <a16:creationId xmlns:a16="http://schemas.microsoft.com/office/drawing/2014/main" id="{E33656E0-C726-F940-BEAD-9D0D67ECC35F}"/>
                </a:ext>
              </a:extLst>
            </p:cNvPr>
            <p:cNvSpPr/>
            <p:nvPr/>
          </p:nvSpPr>
          <p:spPr>
            <a:xfrm>
              <a:off x="317500" y="317500"/>
              <a:ext cx="2095500" cy="306075"/>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1" name="PFE element 104">
            <a:extLst>
              <a:ext uri="{FF2B5EF4-FFF2-40B4-BE49-F238E27FC236}">
                <a16:creationId xmlns:a16="http://schemas.microsoft.com/office/drawing/2014/main" id="{2D264459-10B9-134E-91EE-100CCC54DB1D}"/>
              </a:ext>
            </a:extLst>
          </p:cNvPr>
          <p:cNvPicPr>
            <a:picLocks/>
          </p:cNvPicPr>
          <p:nvPr/>
        </p:nvPicPr>
        <p:blipFill>
          <a:blip r:embed="rId27"/>
          <a:stretch>
            <a:fillRect/>
          </a:stretch>
        </p:blipFill>
        <p:spPr>
          <a:xfrm>
            <a:off x="4303871" y="587229"/>
            <a:ext cx="3429000" cy="560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2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dissolve">
                                      <p:cBhvr>
                                        <p:cTn id="12" dur="20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dissolve">
                                      <p:cBhvr>
                                        <p:cTn id="17" dur="20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dissolve">
                                      <p:cBhvr>
                                        <p:cTn id="22" dur="2000"/>
                                        <p:tgtEl>
                                          <p:spTgt spid="9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dissolve">
                                      <p:cBhvr>
                                        <p:cTn id="27" dur="20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dissolve">
                                      <p:cBhvr>
                                        <p:cTn id="32" dur="20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dissolve">
                                      <p:cBhvr>
                                        <p:cTn id="37" dur="20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dissolve">
                                      <p:cBhvr>
                                        <p:cTn id="42"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5" grpId="0"/>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7" name="Rectangle 6"/>
          <p:cNvSpPr/>
          <p:nvPr/>
        </p:nvSpPr>
        <p:spPr>
          <a:xfrm>
            <a:off x="0" y="-1"/>
            <a:ext cx="9144000" cy="6260123"/>
          </a:xfrm>
          <a:prstGeom prst="rect">
            <a:avLst/>
          </a:prstGeom>
          <a:solidFill>
            <a:srgbClr val="1528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pfehide106" hidden="1"/>
          <p:cNvSpPr txBox="1"/>
          <p:nvPr/>
        </p:nvSpPr>
        <p:spPr>
          <a:xfrm>
            <a:off x="1488284" y="2304705"/>
            <a:ext cx="2606196" cy="1268228"/>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marR="0" lvl="0" algn="l" rtl="0">
              <a:spcBef>
                <a:spcPts val="0"/>
              </a:spcBef>
              <a:buClr>
                <a:schemeClr val="dk1"/>
              </a:buClr>
              <a:buSzPct val="100000"/>
            </a:pPr>
            <a:r>
              <a:rPr lang="en-US" sz="1800" dirty="0">
                <a:solidFill>
                  <a:srgbClr val="FFFFFF"/>
                </a:solidFill>
                <a:latin typeface="Montserrat Light"/>
                <a:ea typeface="Calibri"/>
                <a:cs typeface="Montserrat Light"/>
                <a:sym typeface="Calibri"/>
              </a:rPr>
              <a:t>What might someone who is addicted to </a:t>
            </a:r>
            <a:br>
              <a:rPr lang="en-US" sz="1800" dirty="0">
                <a:solidFill>
                  <a:srgbClr val="FFFFFF"/>
                </a:solidFill>
                <a:latin typeface="Montserrat Light"/>
                <a:ea typeface="Calibri"/>
                <a:cs typeface="Montserrat Light"/>
                <a:sym typeface="Calibri"/>
              </a:rPr>
            </a:br>
            <a:r>
              <a:rPr lang="en-US" sz="1800" dirty="0">
                <a:solidFill>
                  <a:srgbClr val="FFFFFF"/>
                </a:solidFill>
                <a:latin typeface="Montserrat Light"/>
                <a:ea typeface="Calibri"/>
                <a:cs typeface="Montserrat Light"/>
                <a:sym typeface="Calibri"/>
              </a:rPr>
              <a:t>opioids look like? </a:t>
            </a:r>
          </a:p>
        </p:txBody>
      </p:sp>
      <p:grpSp>
        <p:nvGrpSpPr>
          <p:cNvPr id="16" name="Group 15">
            <a:extLst>
              <a:ext uri="{FF2B5EF4-FFF2-40B4-BE49-F238E27FC236}">
                <a16:creationId xmlns:a16="http://schemas.microsoft.com/office/drawing/2014/main" id="{E366E8C9-C2B4-2741-A619-78994B57BC72}"/>
              </a:ext>
            </a:extLst>
          </p:cNvPr>
          <p:cNvGrpSpPr/>
          <p:nvPr/>
        </p:nvGrpSpPr>
        <p:grpSpPr>
          <a:xfrm>
            <a:off x="1488284" y="2302549"/>
            <a:ext cx="2602230" cy="1272540"/>
            <a:chOff x="317500" y="317500"/>
            <a:chExt cx="2602230" cy="1272540"/>
          </a:xfrm>
        </p:grpSpPr>
        <p:pic>
          <p:nvPicPr>
            <p:cNvPr id="12" name="PFE element 106">
              <a:extLst>
                <a:ext uri="{FF2B5EF4-FFF2-40B4-BE49-F238E27FC236}">
                  <a16:creationId xmlns:a16="http://schemas.microsoft.com/office/drawing/2014/main" id="{60D53A49-87D9-C442-AE10-852593BF7258}"/>
                </a:ext>
              </a:extLst>
            </p:cNvPr>
            <p:cNvPicPr>
              <a:picLocks/>
            </p:cNvPicPr>
            <p:nvPr/>
          </p:nvPicPr>
          <p:blipFill>
            <a:blip r:embed="rId3"/>
            <a:stretch>
              <a:fillRect/>
            </a:stretch>
          </p:blipFill>
          <p:spPr>
            <a:xfrm>
              <a:off x="317500" y="317500"/>
              <a:ext cx="2602230" cy="1272540"/>
            </a:xfrm>
            <a:prstGeom prst="rect">
              <a:avLst/>
            </a:prstGeom>
          </p:spPr>
        </p:pic>
        <p:sp>
          <p:nvSpPr>
            <p:cNvPr id="13" name="Shape_24">
              <a:extLst>
                <a:ext uri="{FF2B5EF4-FFF2-40B4-BE49-F238E27FC236}">
                  <a16:creationId xmlns:a16="http://schemas.microsoft.com/office/drawing/2014/main" id="{3508C290-DBB4-CD41-A7FC-9172AEAC09A9}"/>
                </a:ext>
              </a:extLst>
            </p:cNvPr>
            <p:cNvSpPr/>
            <p:nvPr/>
          </p:nvSpPr>
          <p:spPr>
            <a:xfrm>
              <a:off x="317500" y="317500"/>
              <a:ext cx="2602230" cy="127254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FE element 107">
            <a:extLst>
              <a:ext uri="{FF2B5EF4-FFF2-40B4-BE49-F238E27FC236}">
                <a16:creationId xmlns:a16="http://schemas.microsoft.com/office/drawing/2014/main" id="{B7E6C7B3-EBC3-C64D-A6F9-238DB0CC4764}"/>
              </a:ext>
            </a:extLst>
          </p:cNvPr>
          <p:cNvPicPr>
            <a:picLocks/>
          </p:cNvPicPr>
          <p:nvPr/>
        </p:nvPicPr>
        <p:blipFill>
          <a:blip r:embed="rId4"/>
          <a:stretch>
            <a:fillRect/>
          </a:stretch>
        </p:blipFill>
        <p:spPr>
          <a:xfrm>
            <a:off x="1823563" y="6353713"/>
            <a:ext cx="4175760" cy="368834"/>
          </a:xfrm>
          <a:prstGeom prst="rect">
            <a:avLst/>
          </a:prstGeom>
        </p:spPr>
      </p:pic>
      <p:pic>
        <p:nvPicPr>
          <p:cNvPr id="20" name="PFE element 108">
            <a:extLst>
              <a:ext uri="{FF2B5EF4-FFF2-40B4-BE49-F238E27FC236}">
                <a16:creationId xmlns:a16="http://schemas.microsoft.com/office/drawing/2014/main" id="{55A3C913-756B-C647-BCFF-8296CD71D182}"/>
              </a:ext>
            </a:extLst>
          </p:cNvPr>
          <p:cNvPicPr>
            <a:picLocks/>
          </p:cNvPicPr>
          <p:nvPr/>
        </p:nvPicPr>
        <p:blipFill>
          <a:blip r:embed="rId5"/>
          <a:stretch>
            <a:fillRect/>
          </a:stretch>
        </p:blipFill>
        <p:spPr>
          <a:xfrm>
            <a:off x="150918" y="6361007"/>
            <a:ext cx="711625" cy="355813"/>
          </a:xfrm>
          <a:prstGeom prst="rect">
            <a:avLst/>
          </a:prstGeom>
        </p:spPr>
      </p:pic>
      <p:pic>
        <p:nvPicPr>
          <p:cNvPr id="22" name="PFE element 109">
            <a:extLst>
              <a:ext uri="{FF2B5EF4-FFF2-40B4-BE49-F238E27FC236}">
                <a16:creationId xmlns:a16="http://schemas.microsoft.com/office/drawing/2014/main" id="{9F355307-6D9D-034D-A97F-FE834CE66F54}"/>
              </a:ext>
            </a:extLst>
          </p:cNvPr>
          <p:cNvPicPr>
            <a:picLocks/>
          </p:cNvPicPr>
          <p:nvPr/>
        </p:nvPicPr>
        <p:blipFill>
          <a:blip r:embed="rId6"/>
          <a:stretch>
            <a:fillRect/>
          </a:stretch>
        </p:blipFill>
        <p:spPr>
          <a:xfrm>
            <a:off x="593119" y="187325"/>
            <a:ext cx="4293870" cy="1840230"/>
          </a:xfrm>
          <a:prstGeom prst="rect">
            <a:avLst/>
          </a:prstGeom>
        </p:spPr>
      </p:pic>
      <p:sp>
        <p:nvSpPr>
          <p:cNvPr id="10" name="Oval 9"/>
          <p:cNvSpPr>
            <a:spLocks noChangeAspect="1"/>
          </p:cNvSpPr>
          <p:nvPr/>
        </p:nvSpPr>
        <p:spPr>
          <a:xfrm>
            <a:off x="4188557" y="1361440"/>
            <a:ext cx="4299126" cy="4299126"/>
          </a:xfrm>
          <a:prstGeom prst="ellipse">
            <a:avLst/>
          </a:prstGeom>
          <a:noFill/>
          <a:ln w="28575" cmpd="sng">
            <a:solidFill>
              <a:srgbClr val="66CCCC"/>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726284" y="1686560"/>
            <a:ext cx="362219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15" name="Picture 14"/>
          <p:cNvPicPr preferRelativeResize="0">
            <a:picLocks/>
          </p:cNvPicPr>
          <p:nvPr/>
        </p:nvPicPr>
        <p:blipFill>
          <a:blip r:embed="rId7" cstate="hqprint">
            <a:extLst>
              <a:ext uri="{28A0092B-C50C-407E-A947-70E740481C1C}">
                <a14:useLocalDpi xmlns:a14="http://schemas.microsoft.com/office/drawing/2010/main"/>
              </a:ext>
            </a:extLst>
          </a:blip>
          <a:stretch>
            <a:fillRect/>
          </a:stretch>
        </p:blipFill>
        <p:spPr>
          <a:xfrm>
            <a:off x="4334256" y="1512493"/>
            <a:ext cx="4005072" cy="4005072"/>
          </a:xfrm>
          <a:prstGeom prst="ellipse">
            <a:avLst/>
          </a:prstGeom>
        </p:spPr>
      </p:pic>
      <p:sp>
        <p:nvSpPr>
          <p:cNvPr id="2" name="pfehide113" hidden="1"/>
          <p:cNvSpPr txBox="1"/>
          <p:nvPr/>
        </p:nvSpPr>
        <p:spPr>
          <a:xfrm>
            <a:off x="1488284" y="3691467"/>
            <a:ext cx="2480733" cy="92333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buClr>
                <a:schemeClr val="dk1"/>
              </a:buClr>
              <a:buSzPct val="100000"/>
            </a:pPr>
            <a:r>
              <a:rPr lang="en-US" sz="1800" dirty="0">
                <a:solidFill>
                  <a:srgbClr val="FFFFFF"/>
                </a:solidFill>
                <a:latin typeface="Montserrat Light"/>
                <a:ea typeface="Calibri"/>
                <a:cs typeface="Montserrat Light"/>
                <a:sym typeface="Calibri"/>
              </a:rPr>
              <a:t>Are there </a:t>
            </a:r>
            <a:br>
              <a:rPr lang="en-US" sz="1800" dirty="0">
                <a:solidFill>
                  <a:srgbClr val="FFFFFF"/>
                </a:solidFill>
                <a:latin typeface="Montserrat Light"/>
                <a:ea typeface="Calibri"/>
                <a:cs typeface="Montserrat Light"/>
                <a:sym typeface="Calibri"/>
              </a:rPr>
            </a:br>
            <a:r>
              <a:rPr lang="en-US" sz="1800" dirty="0">
                <a:solidFill>
                  <a:srgbClr val="FFFFFF"/>
                </a:solidFill>
                <a:latin typeface="Montserrat Light"/>
                <a:ea typeface="Calibri"/>
                <a:cs typeface="Montserrat Light"/>
                <a:sym typeface="Calibri"/>
              </a:rPr>
              <a:t>certain features? </a:t>
            </a:r>
          </a:p>
          <a:p>
            <a:endParaRPr lang="en-US" sz="1800" dirty="0"/>
          </a:p>
        </p:txBody>
      </p:sp>
      <p:grpSp>
        <p:nvGrpSpPr>
          <p:cNvPr id="28" name="Group 27">
            <a:extLst>
              <a:ext uri="{FF2B5EF4-FFF2-40B4-BE49-F238E27FC236}">
                <a16:creationId xmlns:a16="http://schemas.microsoft.com/office/drawing/2014/main" id="{20829B72-904F-5747-AFFD-44127654CC50}"/>
              </a:ext>
            </a:extLst>
          </p:cNvPr>
          <p:cNvGrpSpPr/>
          <p:nvPr/>
        </p:nvGrpSpPr>
        <p:grpSpPr>
          <a:xfrm>
            <a:off x="1484686" y="3691467"/>
            <a:ext cx="2487930" cy="914400"/>
            <a:chOff x="317500" y="317500"/>
            <a:chExt cx="2487930" cy="914400"/>
          </a:xfrm>
        </p:grpSpPr>
        <p:pic>
          <p:nvPicPr>
            <p:cNvPr id="26" name="PFE element 113">
              <a:extLst>
                <a:ext uri="{FF2B5EF4-FFF2-40B4-BE49-F238E27FC236}">
                  <a16:creationId xmlns:a16="http://schemas.microsoft.com/office/drawing/2014/main" id="{7EBABF6E-8344-834C-B227-DED4BD6F413A}"/>
                </a:ext>
              </a:extLst>
            </p:cNvPr>
            <p:cNvPicPr>
              <a:picLocks/>
            </p:cNvPicPr>
            <p:nvPr/>
          </p:nvPicPr>
          <p:blipFill>
            <a:blip r:embed="rId8"/>
            <a:stretch>
              <a:fillRect/>
            </a:stretch>
          </p:blipFill>
          <p:spPr>
            <a:xfrm>
              <a:off x="317500" y="317500"/>
              <a:ext cx="2487930" cy="914400"/>
            </a:xfrm>
            <a:prstGeom prst="rect">
              <a:avLst/>
            </a:prstGeom>
          </p:spPr>
        </p:pic>
        <p:sp>
          <p:nvSpPr>
            <p:cNvPr id="27" name="Shape_25">
              <a:extLst>
                <a:ext uri="{FF2B5EF4-FFF2-40B4-BE49-F238E27FC236}">
                  <a16:creationId xmlns:a16="http://schemas.microsoft.com/office/drawing/2014/main" id="{37BB4784-001E-D44B-B1A6-B64CF38039EC}"/>
                </a:ext>
              </a:extLst>
            </p:cNvPr>
            <p:cNvSpPr/>
            <p:nvPr/>
          </p:nvSpPr>
          <p:spPr>
            <a:xfrm>
              <a:off x="317500" y="317500"/>
              <a:ext cx="2487930" cy="91440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114" hidden="1"/>
          <p:cNvSpPr txBox="1"/>
          <p:nvPr/>
        </p:nvSpPr>
        <p:spPr>
          <a:xfrm>
            <a:off x="1488284" y="4538133"/>
            <a:ext cx="2277533" cy="92333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buClr>
                <a:schemeClr val="dk1"/>
              </a:buClr>
              <a:buSzPct val="100000"/>
            </a:pPr>
            <a:r>
              <a:rPr lang="en-US" sz="1800" dirty="0">
                <a:solidFill>
                  <a:srgbClr val="FFFFFF"/>
                </a:solidFill>
                <a:latin typeface="Montserrat Light"/>
                <a:ea typeface="Calibri"/>
                <a:cs typeface="Montserrat Light"/>
                <a:sym typeface="Calibri"/>
              </a:rPr>
              <a:t>How could </a:t>
            </a:r>
          </a:p>
          <a:p>
            <a:pPr lvl="0">
              <a:buClr>
                <a:schemeClr val="dk1"/>
              </a:buClr>
              <a:buSzPct val="100000"/>
            </a:pPr>
            <a:r>
              <a:rPr lang="en-US" sz="1800" dirty="0">
                <a:solidFill>
                  <a:srgbClr val="FFFFFF"/>
                </a:solidFill>
                <a:latin typeface="Montserrat Light"/>
                <a:ea typeface="Calibri"/>
                <a:cs typeface="Montserrat Light"/>
                <a:sym typeface="Calibri"/>
              </a:rPr>
              <a:t>you tell?</a:t>
            </a:r>
          </a:p>
          <a:p>
            <a:endParaRPr lang="en-US" sz="1800" dirty="0"/>
          </a:p>
        </p:txBody>
      </p:sp>
      <p:grpSp>
        <p:nvGrpSpPr>
          <p:cNvPr id="32" name="Group 31">
            <a:extLst>
              <a:ext uri="{FF2B5EF4-FFF2-40B4-BE49-F238E27FC236}">
                <a16:creationId xmlns:a16="http://schemas.microsoft.com/office/drawing/2014/main" id="{F0E60B34-2370-D247-8F9D-6A756D0D3A2D}"/>
              </a:ext>
            </a:extLst>
          </p:cNvPr>
          <p:cNvGrpSpPr/>
          <p:nvPr/>
        </p:nvGrpSpPr>
        <p:grpSpPr>
          <a:xfrm>
            <a:off x="1484051" y="4534978"/>
            <a:ext cx="2286000" cy="929640"/>
            <a:chOff x="317500" y="317500"/>
            <a:chExt cx="2286000" cy="929640"/>
          </a:xfrm>
        </p:grpSpPr>
        <p:pic>
          <p:nvPicPr>
            <p:cNvPr id="30" name="PFE element 114">
              <a:extLst>
                <a:ext uri="{FF2B5EF4-FFF2-40B4-BE49-F238E27FC236}">
                  <a16:creationId xmlns:a16="http://schemas.microsoft.com/office/drawing/2014/main" id="{15336590-F3AA-084A-BE83-3EB710AF5D31}"/>
                </a:ext>
              </a:extLst>
            </p:cNvPr>
            <p:cNvPicPr>
              <a:picLocks/>
            </p:cNvPicPr>
            <p:nvPr/>
          </p:nvPicPr>
          <p:blipFill>
            <a:blip r:embed="rId9"/>
            <a:stretch>
              <a:fillRect/>
            </a:stretch>
          </p:blipFill>
          <p:spPr>
            <a:xfrm>
              <a:off x="317500" y="317500"/>
              <a:ext cx="2286000" cy="929640"/>
            </a:xfrm>
            <a:prstGeom prst="rect">
              <a:avLst/>
            </a:prstGeom>
          </p:spPr>
        </p:pic>
        <p:sp>
          <p:nvSpPr>
            <p:cNvPr id="31" name="Shape_26">
              <a:extLst>
                <a:ext uri="{FF2B5EF4-FFF2-40B4-BE49-F238E27FC236}">
                  <a16:creationId xmlns:a16="http://schemas.microsoft.com/office/drawing/2014/main" id="{9D7B22BB-04F6-5843-B30A-4D0C5497666E}"/>
                </a:ext>
              </a:extLst>
            </p:cNvPr>
            <p:cNvSpPr/>
            <p:nvPr/>
          </p:nvSpPr>
          <p:spPr>
            <a:xfrm>
              <a:off x="317500" y="317500"/>
              <a:ext cx="2286000" cy="92964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1000" fill="hold"/>
                                        <p:tgtEl>
                                          <p:spTgt spid="28"/>
                                        </p:tgtEl>
                                        <p:attrNameLst>
                                          <p:attrName>ppt_x</p:attrName>
                                        </p:attrNameLst>
                                      </p:cBhvr>
                                      <p:tavLst>
                                        <p:tav tm="0">
                                          <p:val>
                                            <p:strVal val="#ppt_x"/>
                                          </p:val>
                                        </p:tav>
                                        <p:tav tm="100000">
                                          <p:val>
                                            <p:strVal val="#ppt_x"/>
                                          </p:val>
                                        </p:tav>
                                      </p:tavLst>
                                    </p:anim>
                                    <p:anim calcmode="lin" valueType="num">
                                      <p:cBhvr additive="base">
                                        <p:cTn id="14"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1" name="PFE element 115">
            <a:extLst>
              <a:ext uri="{FF2B5EF4-FFF2-40B4-BE49-F238E27FC236}">
                <a16:creationId xmlns:a16="http://schemas.microsoft.com/office/drawing/2014/main" id="{7A33152A-B6C6-F74F-808D-777572FD46CA}"/>
              </a:ext>
            </a:extLst>
          </p:cNvPr>
          <p:cNvPicPr>
            <a:picLocks/>
          </p:cNvPicPr>
          <p:nvPr/>
        </p:nvPicPr>
        <p:blipFill>
          <a:blip r:embed="rId3"/>
          <a:stretch>
            <a:fillRect/>
          </a:stretch>
        </p:blipFill>
        <p:spPr>
          <a:xfrm>
            <a:off x="1823563" y="6353713"/>
            <a:ext cx="4175760" cy="368834"/>
          </a:xfrm>
          <a:prstGeom prst="rect">
            <a:avLst/>
          </a:prstGeom>
        </p:spPr>
      </p:pic>
      <p:pic>
        <p:nvPicPr>
          <p:cNvPr id="21" name="PFE element 116">
            <a:extLst>
              <a:ext uri="{FF2B5EF4-FFF2-40B4-BE49-F238E27FC236}">
                <a16:creationId xmlns:a16="http://schemas.microsoft.com/office/drawing/2014/main" id="{2C151220-10D5-1242-98A1-DB3E1CEC36DB}"/>
              </a:ext>
            </a:extLst>
          </p:cNvPr>
          <p:cNvPicPr>
            <a:picLocks/>
          </p:cNvPicPr>
          <p:nvPr/>
        </p:nvPicPr>
        <p:blipFill>
          <a:blip r:embed="rId4"/>
          <a:stretch>
            <a:fillRect/>
          </a:stretch>
        </p:blipFill>
        <p:spPr>
          <a:xfrm>
            <a:off x="150918" y="6361007"/>
            <a:ext cx="711625" cy="355813"/>
          </a:xfrm>
          <a:prstGeom prst="rect">
            <a:avLst/>
          </a:prstGeom>
        </p:spPr>
      </p:pic>
      <p:sp>
        <p:nvSpPr>
          <p:cNvPr id="12" name="Rectangle 11"/>
          <p:cNvSpPr/>
          <p:nvPr/>
        </p:nvSpPr>
        <p:spPr>
          <a:xfrm>
            <a:off x="0" y="0"/>
            <a:ext cx="9144000" cy="6248400"/>
          </a:xfrm>
          <a:prstGeom prst="rect">
            <a:avLst/>
          </a:prstGeom>
          <a:solidFill>
            <a:srgbClr val="5078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FE element 118">
            <a:extLst>
              <a:ext uri="{FF2B5EF4-FFF2-40B4-BE49-F238E27FC236}">
                <a16:creationId xmlns:a16="http://schemas.microsoft.com/office/drawing/2014/main" id="{6D025C19-098E-C548-A6D2-E8D143AB513A}"/>
              </a:ext>
            </a:extLst>
          </p:cNvPr>
          <p:cNvPicPr>
            <a:picLocks/>
          </p:cNvPicPr>
          <p:nvPr/>
        </p:nvPicPr>
        <p:blipFill>
          <a:blip r:embed="rId5"/>
          <a:stretch>
            <a:fillRect/>
          </a:stretch>
        </p:blipFill>
        <p:spPr>
          <a:xfrm>
            <a:off x="585259" y="460248"/>
            <a:ext cx="4050030" cy="1615440"/>
          </a:xfrm>
          <a:prstGeom prst="rect">
            <a:avLst/>
          </a:prstGeom>
        </p:spPr>
      </p:pic>
      <p:sp>
        <p:nvSpPr>
          <p:cNvPr id="15" name="pfehide119" hidden="1"/>
          <p:cNvSpPr txBox="1"/>
          <p:nvPr/>
        </p:nvSpPr>
        <p:spPr>
          <a:xfrm>
            <a:off x="1407004" y="2497506"/>
            <a:ext cx="3733956" cy="669028"/>
          </a:xfrm>
          <a:prstGeom prst="rect">
            <a:avLst/>
          </a:prstGeom>
          <a:solidFill>
            <a:schemeClr val="accent1"/>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buClr>
                <a:schemeClr val="dk1"/>
              </a:buClr>
              <a:buSzPct val="25000"/>
            </a:pPr>
            <a:r>
              <a:rPr lang="en-US" sz="1800" dirty="0">
                <a:solidFill>
                  <a:srgbClr val="FFFFFF"/>
                </a:solidFill>
                <a:latin typeface="Montserrat Light"/>
                <a:ea typeface="Calibri"/>
                <a:cs typeface="Montserrat Light"/>
                <a:sym typeface="Calibri"/>
              </a:rPr>
              <a:t>What do you notice about the two brains in each image? </a:t>
            </a:r>
          </a:p>
        </p:txBody>
      </p:sp>
      <p:grpSp>
        <p:nvGrpSpPr>
          <p:cNvPr id="27" name="Group 26">
            <a:extLst>
              <a:ext uri="{FF2B5EF4-FFF2-40B4-BE49-F238E27FC236}">
                <a16:creationId xmlns:a16="http://schemas.microsoft.com/office/drawing/2014/main" id="{62B114D2-F3D8-B347-B173-CAD424F828CD}"/>
              </a:ext>
            </a:extLst>
          </p:cNvPr>
          <p:cNvGrpSpPr/>
          <p:nvPr/>
        </p:nvGrpSpPr>
        <p:grpSpPr>
          <a:xfrm>
            <a:off x="1407004" y="2497506"/>
            <a:ext cx="3733800" cy="665714"/>
            <a:chOff x="317500" y="317500"/>
            <a:chExt cx="3733800" cy="665714"/>
          </a:xfrm>
        </p:grpSpPr>
        <p:pic>
          <p:nvPicPr>
            <p:cNvPr id="25" name="PFE element 119">
              <a:extLst>
                <a:ext uri="{FF2B5EF4-FFF2-40B4-BE49-F238E27FC236}">
                  <a16:creationId xmlns:a16="http://schemas.microsoft.com/office/drawing/2014/main" id="{9278AFB3-889C-7B46-979C-704E4F6CECD1}"/>
                </a:ext>
              </a:extLst>
            </p:cNvPr>
            <p:cNvPicPr>
              <a:picLocks/>
            </p:cNvPicPr>
            <p:nvPr/>
          </p:nvPicPr>
          <p:blipFill>
            <a:blip r:embed="rId6"/>
            <a:stretch>
              <a:fillRect/>
            </a:stretch>
          </p:blipFill>
          <p:spPr>
            <a:xfrm>
              <a:off x="317500" y="317500"/>
              <a:ext cx="3733800" cy="665714"/>
            </a:xfrm>
            <a:prstGeom prst="rect">
              <a:avLst/>
            </a:prstGeom>
          </p:spPr>
        </p:pic>
        <p:sp>
          <p:nvSpPr>
            <p:cNvPr id="26" name="Shape_27">
              <a:extLst>
                <a:ext uri="{FF2B5EF4-FFF2-40B4-BE49-F238E27FC236}">
                  <a16:creationId xmlns:a16="http://schemas.microsoft.com/office/drawing/2014/main" id="{5EE893ED-AEC7-784C-A907-ED6AD61E8CE5}"/>
                </a:ext>
              </a:extLst>
            </p:cNvPr>
            <p:cNvSpPr/>
            <p:nvPr/>
          </p:nvSpPr>
          <p:spPr>
            <a:xfrm>
              <a:off x="317500" y="317500"/>
              <a:ext cx="3733800" cy="665714"/>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a:xfrm>
            <a:off x="695804" y="2032000"/>
            <a:ext cx="2646836" cy="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29" name="PFE element 121">
            <a:extLst>
              <a:ext uri="{FF2B5EF4-FFF2-40B4-BE49-F238E27FC236}">
                <a16:creationId xmlns:a16="http://schemas.microsoft.com/office/drawing/2014/main" id="{824D6F1D-7FCE-644A-AF3C-7E222837BFC4}"/>
              </a:ext>
            </a:extLst>
          </p:cNvPr>
          <p:cNvPicPr>
            <a:picLocks/>
          </p:cNvPicPr>
          <p:nvPr/>
        </p:nvPicPr>
        <p:blipFill>
          <a:blip r:embed="rId7"/>
          <a:stretch>
            <a:fillRect/>
          </a:stretch>
        </p:blipFill>
        <p:spPr>
          <a:xfrm>
            <a:off x="5691142" y="778616"/>
            <a:ext cx="2308860" cy="2308860"/>
          </a:xfrm>
          <a:prstGeom prst="rect">
            <a:avLst/>
          </a:prstGeom>
        </p:spPr>
      </p:pic>
      <p:pic>
        <p:nvPicPr>
          <p:cNvPr id="31" name="PFE element 122">
            <a:extLst>
              <a:ext uri="{FF2B5EF4-FFF2-40B4-BE49-F238E27FC236}">
                <a16:creationId xmlns:a16="http://schemas.microsoft.com/office/drawing/2014/main" id="{5D46E573-4B13-5F46-95D2-C37DA8FDEBE1}"/>
              </a:ext>
            </a:extLst>
          </p:cNvPr>
          <p:cNvPicPr>
            <a:picLocks/>
          </p:cNvPicPr>
          <p:nvPr/>
        </p:nvPicPr>
        <p:blipFill>
          <a:blip r:embed="rId8"/>
          <a:stretch>
            <a:fillRect/>
          </a:stretch>
        </p:blipFill>
        <p:spPr>
          <a:xfrm>
            <a:off x="5691142" y="3336940"/>
            <a:ext cx="2308860" cy="2308860"/>
          </a:xfrm>
          <a:prstGeom prst="rect">
            <a:avLst/>
          </a:prstGeom>
        </p:spPr>
      </p:pic>
      <p:sp>
        <p:nvSpPr>
          <p:cNvPr id="2" name="pfehide123" hidden="1"/>
          <p:cNvSpPr txBox="1"/>
          <p:nvPr/>
        </p:nvSpPr>
        <p:spPr>
          <a:xfrm>
            <a:off x="1407005" y="3283627"/>
            <a:ext cx="3733956" cy="369332"/>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buClr>
                <a:schemeClr val="dk1"/>
              </a:buClr>
              <a:buSzPct val="25000"/>
            </a:pPr>
            <a:r>
              <a:rPr lang="en-US" sz="1800" dirty="0">
                <a:solidFill>
                  <a:srgbClr val="FFFFFF"/>
                </a:solidFill>
                <a:latin typeface="Montserrat Light"/>
                <a:ea typeface="Calibri"/>
                <a:cs typeface="Montserrat Light"/>
                <a:sym typeface="Calibri"/>
              </a:rPr>
              <a:t>How are they different?</a:t>
            </a:r>
          </a:p>
        </p:txBody>
      </p:sp>
      <p:grpSp>
        <p:nvGrpSpPr>
          <p:cNvPr id="35" name="Group 34">
            <a:extLst>
              <a:ext uri="{FF2B5EF4-FFF2-40B4-BE49-F238E27FC236}">
                <a16:creationId xmlns:a16="http://schemas.microsoft.com/office/drawing/2014/main" id="{582B1A35-AA1F-6341-83CC-34A8EBD24818}"/>
              </a:ext>
            </a:extLst>
          </p:cNvPr>
          <p:cNvGrpSpPr/>
          <p:nvPr/>
        </p:nvGrpSpPr>
        <p:grpSpPr>
          <a:xfrm>
            <a:off x="1407005" y="3282735"/>
            <a:ext cx="3733800" cy="371116"/>
            <a:chOff x="317500" y="317500"/>
            <a:chExt cx="3733800" cy="371116"/>
          </a:xfrm>
        </p:grpSpPr>
        <p:pic>
          <p:nvPicPr>
            <p:cNvPr id="33" name="PFE element 123">
              <a:extLst>
                <a:ext uri="{FF2B5EF4-FFF2-40B4-BE49-F238E27FC236}">
                  <a16:creationId xmlns:a16="http://schemas.microsoft.com/office/drawing/2014/main" id="{410720D5-EED3-DF41-AE63-615F84A2BDBE}"/>
                </a:ext>
              </a:extLst>
            </p:cNvPr>
            <p:cNvPicPr>
              <a:picLocks/>
            </p:cNvPicPr>
            <p:nvPr/>
          </p:nvPicPr>
          <p:blipFill>
            <a:blip r:embed="rId9"/>
            <a:stretch>
              <a:fillRect/>
            </a:stretch>
          </p:blipFill>
          <p:spPr>
            <a:xfrm>
              <a:off x="317500" y="317500"/>
              <a:ext cx="3733800" cy="371116"/>
            </a:xfrm>
            <a:prstGeom prst="rect">
              <a:avLst/>
            </a:prstGeom>
          </p:spPr>
        </p:pic>
        <p:sp>
          <p:nvSpPr>
            <p:cNvPr id="34" name="Shape_28">
              <a:extLst>
                <a:ext uri="{FF2B5EF4-FFF2-40B4-BE49-F238E27FC236}">
                  <a16:creationId xmlns:a16="http://schemas.microsoft.com/office/drawing/2014/main" id="{379196A5-A58C-D842-8C72-019D292646A1}"/>
                </a:ext>
              </a:extLst>
            </p:cNvPr>
            <p:cNvSpPr/>
            <p:nvPr/>
          </p:nvSpPr>
          <p:spPr>
            <a:xfrm>
              <a:off x="317500" y="317500"/>
              <a:ext cx="3733800" cy="371116"/>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pfehide124" hidden="1"/>
          <p:cNvSpPr txBox="1"/>
          <p:nvPr/>
        </p:nvSpPr>
        <p:spPr>
          <a:xfrm>
            <a:off x="1407005" y="3811939"/>
            <a:ext cx="3733955" cy="923330"/>
          </a:xfrm>
          <a:prstGeom prst="rect">
            <a:avLst/>
          </a:prstGeom>
          <a:solidFill>
            <a:schemeClr val="accent1"/>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defRPr sz="1400" b="0" i="0" u="none" strike="noStrike" cap="none">
                <a:solidFill>
                  <a:srgbClr val="000000"/>
                </a:solidFill>
                <a:latin typeface="Arial"/>
                <a:ea typeface="Arial"/>
                <a:cs typeface="Arial"/>
                <a:sym typeface="Arial"/>
              </a:defRPr>
            </a:lvl9pPr>
          </a:lstStyle>
          <a:p>
            <a:pPr lvl="0"/>
            <a:r>
              <a:rPr lang="en-US" sz="1800" dirty="0">
                <a:solidFill>
                  <a:srgbClr val="FFFFFF"/>
                </a:solidFill>
                <a:latin typeface="Montserrat Light"/>
                <a:ea typeface="Calibri"/>
                <a:cs typeface="Montserrat Light"/>
                <a:sym typeface="Calibri"/>
              </a:rPr>
              <a:t>How do you think these differences might be impacting the human body?</a:t>
            </a:r>
            <a:endParaRPr lang="en-US" sz="1800" dirty="0"/>
          </a:p>
        </p:txBody>
      </p:sp>
      <p:grpSp>
        <p:nvGrpSpPr>
          <p:cNvPr id="39" name="Group 38">
            <a:extLst>
              <a:ext uri="{FF2B5EF4-FFF2-40B4-BE49-F238E27FC236}">
                <a16:creationId xmlns:a16="http://schemas.microsoft.com/office/drawing/2014/main" id="{CD7E301B-25C7-6B40-A908-B8E8DDED7873}"/>
              </a:ext>
            </a:extLst>
          </p:cNvPr>
          <p:cNvGrpSpPr/>
          <p:nvPr/>
        </p:nvGrpSpPr>
        <p:grpSpPr>
          <a:xfrm>
            <a:off x="1407005" y="3806839"/>
            <a:ext cx="3733800" cy="933530"/>
            <a:chOff x="317500" y="317500"/>
            <a:chExt cx="3733800" cy="933530"/>
          </a:xfrm>
        </p:grpSpPr>
        <p:pic>
          <p:nvPicPr>
            <p:cNvPr id="37" name="PFE element 124">
              <a:extLst>
                <a:ext uri="{FF2B5EF4-FFF2-40B4-BE49-F238E27FC236}">
                  <a16:creationId xmlns:a16="http://schemas.microsoft.com/office/drawing/2014/main" id="{1225AF34-AFDB-5641-8407-3DBC4E6BAA6F}"/>
                </a:ext>
              </a:extLst>
            </p:cNvPr>
            <p:cNvPicPr>
              <a:picLocks/>
            </p:cNvPicPr>
            <p:nvPr/>
          </p:nvPicPr>
          <p:blipFill>
            <a:blip r:embed="rId10"/>
            <a:stretch>
              <a:fillRect/>
            </a:stretch>
          </p:blipFill>
          <p:spPr>
            <a:xfrm>
              <a:off x="317500" y="317500"/>
              <a:ext cx="3733800" cy="933530"/>
            </a:xfrm>
            <a:prstGeom prst="rect">
              <a:avLst/>
            </a:prstGeom>
          </p:spPr>
        </p:pic>
        <p:sp>
          <p:nvSpPr>
            <p:cNvPr id="38" name="Shape_29">
              <a:extLst>
                <a:ext uri="{FF2B5EF4-FFF2-40B4-BE49-F238E27FC236}">
                  <a16:creationId xmlns:a16="http://schemas.microsoft.com/office/drawing/2014/main" id="{2632F899-CB02-4F4A-B39F-977114FC18B1}"/>
                </a:ext>
              </a:extLst>
            </p:cNvPr>
            <p:cNvSpPr/>
            <p:nvPr/>
          </p:nvSpPr>
          <p:spPr>
            <a:xfrm>
              <a:off x="317500" y="317500"/>
              <a:ext cx="3733800" cy="933530"/>
            </a:xfrm>
            <a:prstGeom prst="rect">
              <a:avLst/>
            </a:prstGeom>
            <a:solidFill>
              <a:srgbClr val="15284B">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1000" fill="hold"/>
                                        <p:tgtEl>
                                          <p:spTgt spid="35"/>
                                        </p:tgtEl>
                                        <p:attrNameLst>
                                          <p:attrName>ppt_x</p:attrName>
                                        </p:attrNameLst>
                                      </p:cBhvr>
                                      <p:tavLst>
                                        <p:tav tm="0">
                                          <p:val>
                                            <p:strVal val="0-#ppt_w/2"/>
                                          </p:val>
                                        </p:tav>
                                        <p:tav tm="100000">
                                          <p:val>
                                            <p:strVal val="#ppt_x"/>
                                          </p:val>
                                        </p:tav>
                                      </p:tavLst>
                                    </p:anim>
                                    <p:anim calcmode="lin" valueType="num">
                                      <p:cBhvr additive="base">
                                        <p:cTn id="1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000" fill="hold"/>
                                        <p:tgtEl>
                                          <p:spTgt spid="39"/>
                                        </p:tgtEl>
                                        <p:attrNameLst>
                                          <p:attrName>ppt_x</p:attrName>
                                        </p:attrNameLst>
                                      </p:cBhvr>
                                      <p:tavLst>
                                        <p:tav tm="0">
                                          <p:val>
                                            <p:strVal val="0-#ppt_w/2"/>
                                          </p:val>
                                        </p:tav>
                                        <p:tav tm="100000">
                                          <p:val>
                                            <p:strVal val="#ppt_x"/>
                                          </p:val>
                                        </p:tav>
                                      </p:tavLst>
                                    </p:anim>
                                    <p:anim calcmode="lin" valueType="num">
                                      <p:cBhvr additive="base">
                                        <p:cTn id="20"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F00BF924-A040-7243-BE67-8E917E7ACC8D}"/>
              </a:ext>
            </a:extLst>
          </p:cNvPr>
          <p:cNvPicPr>
            <a:picLocks noChangeAspect="1"/>
          </p:cNvPicPr>
          <p:nvPr/>
        </p:nvPicPr>
        <p:blipFill>
          <a:blip r:embed="rId4"/>
          <a:stretch>
            <a:fillRect/>
          </a:stretch>
        </p:blipFill>
        <p:spPr>
          <a:xfrm>
            <a:off x="1" y="551441"/>
            <a:ext cx="9144000" cy="5138159"/>
          </a:xfrm>
          <a:prstGeom prst="rect">
            <a:avLst/>
          </a:prstGeom>
        </p:spPr>
      </p:pic>
      <p:pic>
        <p:nvPicPr>
          <p:cNvPr id="8" name="PFE element 126">
            <a:extLst>
              <a:ext uri="{FF2B5EF4-FFF2-40B4-BE49-F238E27FC236}">
                <a16:creationId xmlns:a16="http://schemas.microsoft.com/office/drawing/2014/main" id="{61F60953-C9FA-E54F-AB52-1CEBBE8DFFBA}"/>
              </a:ext>
            </a:extLst>
          </p:cNvPr>
          <p:cNvPicPr>
            <a:picLocks/>
          </p:cNvPicPr>
          <p:nvPr/>
        </p:nvPicPr>
        <p:blipFill>
          <a:blip r:embed="rId5"/>
          <a:stretch>
            <a:fillRect/>
          </a:stretch>
        </p:blipFill>
        <p:spPr>
          <a:xfrm>
            <a:off x="1823563" y="6353713"/>
            <a:ext cx="4175760" cy="368834"/>
          </a:xfrm>
          <a:prstGeom prst="rect">
            <a:avLst/>
          </a:prstGeom>
        </p:spPr>
      </p:pic>
      <p:pic>
        <p:nvPicPr>
          <p:cNvPr id="11" name="PFE element 127">
            <a:extLst>
              <a:ext uri="{FF2B5EF4-FFF2-40B4-BE49-F238E27FC236}">
                <a16:creationId xmlns:a16="http://schemas.microsoft.com/office/drawing/2014/main" id="{AA552025-B663-A74B-87E6-0C510EED2743}"/>
              </a:ext>
            </a:extLst>
          </p:cNvPr>
          <p:cNvPicPr>
            <a:picLocks/>
          </p:cNvPicPr>
          <p:nvPr/>
        </p:nvPicPr>
        <p:blipFill>
          <a:blip r:embed="rId6"/>
          <a:stretch>
            <a:fillRect/>
          </a:stretch>
        </p:blipFill>
        <p:spPr>
          <a:xfrm>
            <a:off x="150918" y="6361007"/>
            <a:ext cx="711625" cy="355813"/>
          </a:xfrm>
          <a:prstGeom prst="rect">
            <a:avLst/>
          </a:prstGeom>
        </p:spPr>
      </p:pic>
      <p:cxnSp>
        <p:nvCxnSpPr>
          <p:cNvPr id="15" name="Straight Connector 14"/>
          <p:cNvCxnSpPr/>
          <p:nvPr/>
        </p:nvCxnSpPr>
        <p:spPr>
          <a:xfrm>
            <a:off x="0" y="460326"/>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 y="5773681"/>
            <a:ext cx="9129631" cy="10160"/>
          </a:xfrm>
          <a:prstGeom prst="line">
            <a:avLst/>
          </a:prstGeom>
          <a:ln w="28575" cmpd="sng">
            <a:solidFill>
              <a:srgbClr val="66CCCC"/>
            </a:solidFill>
            <a:prstDash val="dot"/>
          </a:ln>
          <a:effectLst/>
        </p:spPr>
        <p:style>
          <a:lnRef idx="2">
            <a:schemeClr val="accent1"/>
          </a:lnRef>
          <a:fillRef idx="0">
            <a:schemeClr val="accent1"/>
          </a:fillRef>
          <a:effectRef idx="1">
            <a:schemeClr val="accent1"/>
          </a:effectRef>
          <a:fontRef idx="minor">
            <a:schemeClr val="tx1"/>
          </a:fontRef>
        </p:style>
      </p:cxnSp>
      <p:pic>
        <p:nvPicPr>
          <p:cNvPr id="9" name="Picture 8">
            <a:hlinkClick r:id="rId3"/>
            <a:extLst>
              <a:ext uri="{FF2B5EF4-FFF2-40B4-BE49-F238E27FC236}">
                <a16:creationId xmlns:a16="http://schemas.microsoft.com/office/drawing/2014/main" id="{F9B917FC-187E-7545-8274-C1E70DF3B12D}"/>
              </a:ext>
            </a:extLst>
          </p:cNvPr>
          <p:cNvPicPr>
            <a:picLocks noChangeAspect="1"/>
          </p:cNvPicPr>
          <p:nvPr/>
        </p:nvPicPr>
        <p:blipFill>
          <a:blip r:embed="rId7"/>
          <a:stretch>
            <a:fillRect/>
          </a:stretch>
        </p:blipFill>
        <p:spPr>
          <a:xfrm>
            <a:off x="4094871" y="4669789"/>
            <a:ext cx="1066800" cy="685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284B"/>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CD2B19FD1D25459464647790A28C4E" ma:contentTypeVersion="10" ma:contentTypeDescription="Create a new document." ma:contentTypeScope="" ma:versionID="f4d9be8fcfcfa2224f03fe44636ce1b0">
  <xsd:schema xmlns:xsd="http://www.w3.org/2001/XMLSchema" xmlns:xs="http://www.w3.org/2001/XMLSchema" xmlns:p="http://schemas.microsoft.com/office/2006/metadata/properties" xmlns:ns2="9b78445d-ad59-4536-be5b-51ea00b18ead" targetNamespace="http://schemas.microsoft.com/office/2006/metadata/properties" ma:root="true" ma:fieldsID="45956d3f1845107713056c3174d3a7e1" ns2:_="">
    <xsd:import namespace="9b78445d-ad59-4536-be5b-51ea00b18e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8445d-ad59-4536-be5b-51ea00b18e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F0046A-D199-4893-AB80-BD2FAB341342}"/>
</file>

<file path=customXml/itemProps2.xml><?xml version="1.0" encoding="utf-8"?>
<ds:datastoreItem xmlns:ds="http://schemas.openxmlformats.org/officeDocument/2006/customXml" ds:itemID="{D69C8574-7E50-4CFF-9487-C0E0AAD6BE3F}"/>
</file>

<file path=customXml/itemProps3.xml><?xml version="1.0" encoding="utf-8"?>
<ds:datastoreItem xmlns:ds="http://schemas.openxmlformats.org/officeDocument/2006/customXml" ds:itemID="{304BFC67-46DC-4FF6-80FB-45DE6D431C9A}"/>
</file>

<file path=docProps/app.xml><?xml version="1.0" encoding="utf-8"?>
<Properties xmlns="http://schemas.openxmlformats.org/officeDocument/2006/extended-properties" xmlns:vt="http://schemas.openxmlformats.org/officeDocument/2006/docPropsVTypes">
  <TotalTime>2981</TotalTime>
  <Words>1304</Words>
  <Application>Microsoft Office PowerPoint</Application>
  <PresentationFormat>On-screen Show (4:3)</PresentationFormat>
  <Paragraphs>132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Lisa Scheideler</cp:lastModifiedBy>
  <cp:revision>783</cp:revision>
  <dcterms:modified xsi:type="dcterms:W3CDTF">2019-08-28T18:43:06Z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0x010100EECD2B19FD1D25459464647790A28C4E</vt:lpwstr>
  </property>
  <property fmtid="{D5CDD505-2E9C-101B-9397-08002B2CF9AE}" pid="3" name="Order">
    <vt:r8>2733600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